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8"/>
  </p:notesMasterIdLst>
  <p:sldIdLst>
    <p:sldId id="256" r:id="rId2"/>
    <p:sldId id="258" r:id="rId3"/>
    <p:sldId id="311" r:id="rId4"/>
    <p:sldId id="297" r:id="rId5"/>
    <p:sldId id="298" r:id="rId6"/>
    <p:sldId id="299" r:id="rId7"/>
    <p:sldId id="310" r:id="rId8"/>
    <p:sldId id="304" r:id="rId9"/>
    <p:sldId id="300" r:id="rId10"/>
    <p:sldId id="301" r:id="rId11"/>
    <p:sldId id="305" r:id="rId12"/>
    <p:sldId id="306" r:id="rId13"/>
    <p:sldId id="307" r:id="rId14"/>
    <p:sldId id="302" r:id="rId15"/>
    <p:sldId id="308" r:id="rId16"/>
    <p:sldId id="312" r:id="rId17"/>
  </p:sldIdLst>
  <p:sldSz cx="9144000" cy="5143500" type="screen16x9"/>
  <p:notesSz cx="6858000" cy="9144000"/>
  <p:embeddedFontLst>
    <p:embeddedFont>
      <p:font typeface="Anaheim" panose="020B0604020202020204" charset="0"/>
      <p:regular r:id="rId19"/>
    </p:embeddedFont>
    <p:embeddedFont>
      <p:font typeface="Asap" panose="020B0604020202020204" charset="0"/>
      <p:regular r:id="rId20"/>
      <p:bold r:id="rId21"/>
      <p:italic r:id="rId22"/>
      <p:boldItalic r:id="rId23"/>
    </p:embeddedFont>
    <p:embeddedFont>
      <p:font typeface="Bebas Neue" panose="020B0604020202020204" charset="0"/>
      <p:regular r:id="rId24"/>
    </p:embeddedFont>
    <p:embeddedFont>
      <p:font typeface="Montserrat Black" panose="020B0604020202020204" charset="0"/>
      <p:bold r:id="rId25"/>
      <p:boldItalic r:id="rId26"/>
    </p:embeddedFont>
    <p:embeddedFont>
      <p:font typeface="PT Sans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59E2"/>
    <a:srgbClr val="F6F1EB"/>
    <a:srgbClr val="DB44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0273B-6A2F-4958-9823-8FB07234B25B}">
  <a:tblStyle styleId="{41C0273B-6A2F-4958-9823-8FB07234B2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F8F4C20-27AE-4DD4-97C9-9A13D72D94F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62" y="-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010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48491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9085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51722045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51722045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45405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5789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2134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266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360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51722045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51722045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3473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51722045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51722045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4485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254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487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2994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448737" y="799150"/>
            <a:ext cx="14325463" cy="5247250"/>
            <a:chOff x="-2448737" y="799150"/>
            <a:chExt cx="14325463" cy="5247250"/>
          </a:xfrm>
        </p:grpSpPr>
        <p:sp>
          <p:nvSpPr>
            <p:cNvPr id="10" name="Google Shape;10;p2"/>
            <p:cNvSpPr/>
            <p:nvPr/>
          </p:nvSpPr>
          <p:spPr>
            <a:xfrm>
              <a:off x="7732825" y="1902500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2448737" y="799150"/>
              <a:ext cx="3032700" cy="3032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197113" y="799150"/>
              <a:ext cx="3032700" cy="3032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3125" y="864250"/>
            <a:ext cx="6945900" cy="29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3125" y="380345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-3059800" y="-2233175"/>
            <a:ext cx="4143900" cy="4143900"/>
          </a:xfrm>
          <a:prstGeom prst="donut">
            <a:avLst>
              <a:gd name="adj" fmla="val 104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4001825" y="1057675"/>
            <a:ext cx="4013700" cy="11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4001825" y="2087225"/>
            <a:ext cx="4013700" cy="19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00" name="Google Shape;100;p15"/>
          <p:cNvGrpSpPr/>
          <p:nvPr/>
        </p:nvGrpSpPr>
        <p:grpSpPr>
          <a:xfrm>
            <a:off x="-525625" y="-1302775"/>
            <a:ext cx="10408500" cy="10112925"/>
            <a:chOff x="-525625" y="-1302775"/>
            <a:chExt cx="10408500" cy="10112925"/>
          </a:xfrm>
        </p:grpSpPr>
        <p:sp>
          <p:nvSpPr>
            <p:cNvPr id="101" name="Google Shape;101;p15"/>
            <p:cNvSpPr/>
            <p:nvPr/>
          </p:nvSpPr>
          <p:spPr>
            <a:xfrm>
              <a:off x="4084800" y="4666250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-525625" y="-1302775"/>
              <a:ext cx="2828400" cy="2828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8681075" y="1212225"/>
              <a:ext cx="1201800" cy="1201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839938" y="4666250"/>
              <a:ext cx="1201800" cy="1201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/>
          <p:nvPr/>
        </p:nvSpPr>
        <p:spPr>
          <a:xfrm>
            <a:off x="3421575" y="2480050"/>
            <a:ext cx="2804700" cy="2804700"/>
          </a:xfrm>
          <a:prstGeom prst="pie">
            <a:avLst>
              <a:gd name="adj1" fmla="val 0"/>
              <a:gd name="adj2" fmla="val 5347322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5715175" y="445025"/>
            <a:ext cx="2715600" cy="114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ubTitle" idx="1"/>
          </p:nvPr>
        </p:nvSpPr>
        <p:spPr>
          <a:xfrm>
            <a:off x="5715175" y="1515400"/>
            <a:ext cx="2715600" cy="10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>
            <a:spLocks noGrp="1"/>
          </p:cNvSpPr>
          <p:nvPr>
            <p:ph type="pic" idx="2"/>
          </p:nvPr>
        </p:nvSpPr>
        <p:spPr>
          <a:xfrm>
            <a:off x="713225" y="554676"/>
            <a:ext cx="2801100" cy="4049400"/>
          </a:xfrm>
          <a:prstGeom prst="rect">
            <a:avLst/>
          </a:prstGeom>
          <a:noFill/>
          <a:ln w="762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0" name="Google Shape;110;p16"/>
          <p:cNvSpPr>
            <a:spLocks noGrp="1"/>
          </p:cNvSpPr>
          <p:nvPr>
            <p:ph type="pic" idx="3"/>
          </p:nvPr>
        </p:nvSpPr>
        <p:spPr>
          <a:xfrm>
            <a:off x="3671775" y="539500"/>
            <a:ext cx="1746900" cy="2206200"/>
          </a:xfrm>
          <a:prstGeom prst="rect">
            <a:avLst/>
          </a:prstGeom>
          <a:noFill/>
          <a:ln w="762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1" name="Google Shape;111;p16"/>
          <p:cNvSpPr>
            <a:spLocks noGrp="1"/>
          </p:cNvSpPr>
          <p:nvPr>
            <p:ph type="pic" idx="4"/>
          </p:nvPr>
        </p:nvSpPr>
        <p:spPr>
          <a:xfrm>
            <a:off x="3671775" y="2953775"/>
            <a:ext cx="4740300" cy="1650300"/>
          </a:xfrm>
          <a:prstGeom prst="rect">
            <a:avLst/>
          </a:prstGeom>
          <a:noFill/>
          <a:ln w="762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>
            <a:spLocks noGrp="1"/>
          </p:cNvSpPr>
          <p:nvPr>
            <p:ph type="title" hasCustomPrompt="1"/>
          </p:nvPr>
        </p:nvSpPr>
        <p:spPr>
          <a:xfrm>
            <a:off x="798388" y="290977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1"/>
          </p:nvPr>
        </p:nvSpPr>
        <p:spPr>
          <a:xfrm>
            <a:off x="798400" y="3592499"/>
            <a:ext cx="3492600" cy="3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title" idx="2" hasCustomPrompt="1"/>
          </p:nvPr>
        </p:nvSpPr>
        <p:spPr>
          <a:xfrm>
            <a:off x="2825700" y="1198789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3"/>
          </p:nvPr>
        </p:nvSpPr>
        <p:spPr>
          <a:xfrm>
            <a:off x="2825700" y="1881501"/>
            <a:ext cx="3492600" cy="3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title" idx="4" hasCustomPrompt="1"/>
          </p:nvPr>
        </p:nvSpPr>
        <p:spPr>
          <a:xfrm>
            <a:off x="4853013" y="2909775"/>
            <a:ext cx="3492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5"/>
          </p:nvPr>
        </p:nvSpPr>
        <p:spPr>
          <a:xfrm>
            <a:off x="4853025" y="3592499"/>
            <a:ext cx="3492600" cy="3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169" name="Google Shape;169;p21"/>
          <p:cNvGrpSpPr/>
          <p:nvPr/>
        </p:nvGrpSpPr>
        <p:grpSpPr>
          <a:xfrm>
            <a:off x="-1200750" y="-1708175"/>
            <a:ext cx="13471700" cy="8954275"/>
            <a:chOff x="-1200750" y="-1708175"/>
            <a:chExt cx="13471700" cy="8954275"/>
          </a:xfrm>
        </p:grpSpPr>
        <p:sp>
          <p:nvSpPr>
            <p:cNvPr id="170" name="Google Shape;170;p21"/>
            <p:cNvSpPr/>
            <p:nvPr/>
          </p:nvSpPr>
          <p:spPr>
            <a:xfrm>
              <a:off x="8127050" y="100375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00475" y="-1708175"/>
              <a:ext cx="2828400" cy="2828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-1200750" y="-862850"/>
              <a:ext cx="2804700" cy="2804700"/>
            </a:xfrm>
            <a:prstGeom prst="pie">
              <a:avLst>
                <a:gd name="adj1" fmla="val 0"/>
                <a:gd name="adj2" fmla="val 534732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4853025" y="4417700"/>
              <a:ext cx="2828400" cy="2828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898025" y="540000"/>
            <a:ext cx="5347800" cy="12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subTitle" idx="1"/>
          </p:nvPr>
        </p:nvSpPr>
        <p:spPr>
          <a:xfrm>
            <a:off x="2347900" y="17652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subTitle" idx="2"/>
          </p:nvPr>
        </p:nvSpPr>
        <p:spPr>
          <a:xfrm>
            <a:off x="2347900" y="4211300"/>
            <a:ext cx="44481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2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endParaRPr sz="1000" b="1" u="sng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-2488750" y="2134000"/>
            <a:ext cx="4143900" cy="4143900"/>
          </a:xfrm>
          <a:prstGeom prst="donut">
            <a:avLst>
              <a:gd name="adj" fmla="val 104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478103" y="987175"/>
            <a:ext cx="2614800" cy="2614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7838075" y="-452000"/>
            <a:ext cx="2340600" cy="2340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3"/>
          <p:cNvGrpSpPr/>
          <p:nvPr/>
        </p:nvGrpSpPr>
        <p:grpSpPr>
          <a:xfrm>
            <a:off x="-3430675" y="-2383375"/>
            <a:ext cx="13422075" cy="9674200"/>
            <a:chOff x="-3430675" y="-2383375"/>
            <a:chExt cx="13422075" cy="9674200"/>
          </a:xfrm>
        </p:grpSpPr>
        <p:sp>
          <p:nvSpPr>
            <p:cNvPr id="184" name="Google Shape;184;p23"/>
            <p:cNvSpPr/>
            <p:nvPr/>
          </p:nvSpPr>
          <p:spPr>
            <a:xfrm>
              <a:off x="-3430675" y="819900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6960825" y="4462425"/>
              <a:ext cx="2828400" cy="2828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>
              <a:off x="7186700" y="1888625"/>
              <a:ext cx="2804700" cy="2804700"/>
            </a:xfrm>
            <a:prstGeom prst="pie">
              <a:avLst>
                <a:gd name="adj1" fmla="val 0"/>
                <a:gd name="adj2" fmla="val 534732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>
              <a:off x="5356625" y="-2383375"/>
              <a:ext cx="2828400" cy="282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4"/>
          <p:cNvGrpSpPr/>
          <p:nvPr/>
        </p:nvGrpSpPr>
        <p:grpSpPr>
          <a:xfrm>
            <a:off x="-1506000" y="-195250"/>
            <a:ext cx="12869350" cy="8943000"/>
            <a:chOff x="-1506000" y="-195250"/>
            <a:chExt cx="12869350" cy="8943000"/>
          </a:xfrm>
        </p:grpSpPr>
        <p:sp>
          <p:nvSpPr>
            <p:cNvPr id="190" name="Google Shape;190;p24"/>
            <p:cNvSpPr/>
            <p:nvPr/>
          </p:nvSpPr>
          <p:spPr>
            <a:xfrm>
              <a:off x="2500050" y="4603850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8534950" y="-195250"/>
              <a:ext cx="2828400" cy="2828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7677825" y="895650"/>
              <a:ext cx="1767000" cy="1767000"/>
            </a:xfrm>
            <a:prstGeom prst="pie">
              <a:avLst>
                <a:gd name="adj1" fmla="val 0"/>
                <a:gd name="adj2" fmla="val 534732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-1506000" y="3239625"/>
              <a:ext cx="1940400" cy="1940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-1506000" y="2463150"/>
              <a:ext cx="1940400" cy="194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186975" y="1879175"/>
            <a:ext cx="4243800" cy="22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4186975" y="1005625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rect">
            <a:avLst/>
          </a:prstGeom>
          <a:noFill/>
          <a:ln w="762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20" name="Google Shape;20;p3"/>
          <p:cNvSpPr/>
          <p:nvPr/>
        </p:nvSpPr>
        <p:spPr>
          <a:xfrm>
            <a:off x="5990350" y="-1638000"/>
            <a:ext cx="2137800" cy="21378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4923137" y="1791950"/>
            <a:ext cx="2505600" cy="14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1715263" y="1791950"/>
            <a:ext cx="2505600" cy="14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715263" y="1394152"/>
            <a:ext cx="2505600" cy="4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4923138" y="1394152"/>
            <a:ext cx="2505600" cy="47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-935237" y="-850250"/>
            <a:ext cx="11014475" cy="6732500"/>
            <a:chOff x="-935237" y="-850250"/>
            <a:chExt cx="11014475" cy="6732500"/>
          </a:xfrm>
        </p:grpSpPr>
        <p:sp>
          <p:nvSpPr>
            <p:cNvPr id="36" name="Google Shape;36;p5"/>
            <p:cNvSpPr/>
            <p:nvPr/>
          </p:nvSpPr>
          <p:spPr>
            <a:xfrm>
              <a:off x="8125338" y="-850250"/>
              <a:ext cx="1953900" cy="195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-935237" y="3928050"/>
              <a:ext cx="1953900" cy="1954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40" name="Google Shape;40;p6"/>
          <p:cNvGrpSpPr/>
          <p:nvPr/>
        </p:nvGrpSpPr>
        <p:grpSpPr>
          <a:xfrm>
            <a:off x="-1794275" y="-732925"/>
            <a:ext cx="11695544" cy="9480825"/>
            <a:chOff x="-1794275" y="-732925"/>
            <a:chExt cx="11695544" cy="9480825"/>
          </a:xfrm>
        </p:grpSpPr>
        <p:sp>
          <p:nvSpPr>
            <p:cNvPr id="41" name="Google Shape;41;p6"/>
            <p:cNvSpPr/>
            <p:nvPr/>
          </p:nvSpPr>
          <p:spPr>
            <a:xfrm>
              <a:off x="-1794275" y="4604000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8422569" y="-732925"/>
              <a:ext cx="1478700" cy="1479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6567177" y="4715736"/>
              <a:ext cx="1863600" cy="1863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765481" y="-732925"/>
              <a:ext cx="1478700" cy="1479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3"/>
          <p:cNvGrpSpPr/>
          <p:nvPr/>
        </p:nvGrpSpPr>
        <p:grpSpPr>
          <a:xfrm>
            <a:off x="-2663350" y="-1181750"/>
            <a:ext cx="15372275" cy="7420775"/>
            <a:chOff x="-2663350" y="-1181750"/>
            <a:chExt cx="15372275" cy="7420775"/>
          </a:xfrm>
        </p:grpSpPr>
        <p:sp>
          <p:nvSpPr>
            <p:cNvPr id="73" name="Google Shape;73;p13"/>
            <p:cNvSpPr/>
            <p:nvPr/>
          </p:nvSpPr>
          <p:spPr>
            <a:xfrm>
              <a:off x="-2663350" y="1356325"/>
              <a:ext cx="3009900" cy="3009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387300" y="3434325"/>
              <a:ext cx="2804700" cy="2804700"/>
            </a:xfrm>
            <a:prstGeom prst="pie">
              <a:avLst>
                <a:gd name="adj1" fmla="val 0"/>
                <a:gd name="adj2" fmla="val 5347322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8565025" y="262525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6866575" y="-1181750"/>
              <a:ext cx="1564200" cy="1564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28965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 hasCustomPrompt="1"/>
          </p:nvPr>
        </p:nvSpPr>
        <p:spPr>
          <a:xfrm>
            <a:off x="3306000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 hasCustomPrompt="1"/>
          </p:nvPr>
        </p:nvSpPr>
        <p:spPr>
          <a:xfrm>
            <a:off x="3306000" y="28965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6" hasCustomPrompt="1"/>
          </p:nvPr>
        </p:nvSpPr>
        <p:spPr>
          <a:xfrm>
            <a:off x="5892000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 hasCustomPrompt="1"/>
          </p:nvPr>
        </p:nvSpPr>
        <p:spPr>
          <a:xfrm>
            <a:off x="5892000" y="28965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"/>
          </p:nvPr>
        </p:nvSpPr>
        <p:spPr>
          <a:xfrm>
            <a:off x="720000" y="19590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8"/>
          </p:nvPr>
        </p:nvSpPr>
        <p:spPr>
          <a:xfrm>
            <a:off x="3306000" y="19590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9"/>
          </p:nvPr>
        </p:nvSpPr>
        <p:spPr>
          <a:xfrm>
            <a:off x="5892000" y="19590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3"/>
          </p:nvPr>
        </p:nvSpPr>
        <p:spPr>
          <a:xfrm>
            <a:off x="720000" y="33748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4"/>
          </p:nvPr>
        </p:nvSpPr>
        <p:spPr>
          <a:xfrm>
            <a:off x="3306000" y="33748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5"/>
          </p:nvPr>
        </p:nvSpPr>
        <p:spPr>
          <a:xfrm>
            <a:off x="5892000" y="33748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1" r:id="rId10"/>
    <p:sldLayoutId id="2147483662" r:id="rId11"/>
    <p:sldLayoutId id="2147483667" r:id="rId12"/>
    <p:sldLayoutId id="2147483668" r:id="rId13"/>
    <p:sldLayoutId id="2147483669" r:id="rId14"/>
    <p:sldLayoutId id="2147483670" r:id="rId15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pjreddie.com/darknet/yolov1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>
            <a:spLocks noGrp="1"/>
          </p:cNvSpPr>
          <p:nvPr>
            <p:ph type="ctrTitle"/>
          </p:nvPr>
        </p:nvSpPr>
        <p:spPr>
          <a:xfrm>
            <a:off x="713125" y="864250"/>
            <a:ext cx="6945900" cy="29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IMPLEMENTASI YOLO &amp; OCR UNTUK SISTEM DETEKSI PLAT NOMOR</a:t>
            </a:r>
            <a:endParaRPr dirty="0"/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1"/>
          </p:nvPr>
        </p:nvSpPr>
        <p:spPr>
          <a:xfrm>
            <a:off x="713125" y="380345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By : Arieska Restu H. D. (5200411488)</a:t>
            </a:r>
            <a:endParaRPr dirty="0"/>
          </a:p>
        </p:txBody>
      </p:sp>
      <p:sp>
        <p:nvSpPr>
          <p:cNvPr id="207" name="Google Shape;207;p28"/>
          <p:cNvSpPr/>
          <p:nvPr/>
        </p:nvSpPr>
        <p:spPr>
          <a:xfrm>
            <a:off x="6256675" y="75075"/>
            <a:ext cx="2804700" cy="2804700"/>
          </a:xfrm>
          <a:prstGeom prst="pie">
            <a:avLst>
              <a:gd name="adj1" fmla="val 0"/>
              <a:gd name="adj2" fmla="val 534732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/>
          <p:nvPr/>
        </p:nvSpPr>
        <p:spPr>
          <a:xfrm>
            <a:off x="7376700" y="3053400"/>
            <a:ext cx="4143900" cy="4143900"/>
          </a:xfrm>
          <a:prstGeom prst="donut">
            <a:avLst>
              <a:gd name="adj" fmla="val 104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2"/>
          <p:cNvSpPr txBox="1">
            <a:spLocks noGrp="1"/>
          </p:cNvSpPr>
          <p:nvPr>
            <p:ph type="title"/>
          </p:nvPr>
        </p:nvSpPr>
        <p:spPr>
          <a:xfrm>
            <a:off x="1261038" y="1879175"/>
            <a:ext cx="4404575" cy="22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</a:t>
            </a:r>
            <a:endParaRPr dirty="0"/>
          </a:p>
        </p:txBody>
      </p:sp>
      <p:sp>
        <p:nvSpPr>
          <p:cNvPr id="248" name="Google Shape;248;p32"/>
          <p:cNvSpPr txBox="1">
            <a:spLocks noGrp="1"/>
          </p:cNvSpPr>
          <p:nvPr>
            <p:ph type="title" idx="2"/>
          </p:nvPr>
        </p:nvSpPr>
        <p:spPr>
          <a:xfrm>
            <a:off x="1261039" y="10056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50" name="Google Shape;250;p32"/>
          <p:cNvSpPr/>
          <p:nvPr/>
        </p:nvSpPr>
        <p:spPr>
          <a:xfrm>
            <a:off x="4572000" y="2754850"/>
            <a:ext cx="2804700" cy="2804700"/>
          </a:xfrm>
          <a:prstGeom prst="pie">
            <a:avLst>
              <a:gd name="adj1" fmla="val 0"/>
              <a:gd name="adj2" fmla="val 534732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Google Shape;240;p31">
            <a:extLst>
              <a:ext uri="{FF2B5EF4-FFF2-40B4-BE49-F238E27FC236}">
                <a16:creationId xmlns:a16="http://schemas.microsoft.com/office/drawing/2014/main" id="{F3FCF0D8-F830-4385-B5CB-1544A296458C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t="1418" b="1418"/>
          <a:stretch/>
        </p:blipFill>
        <p:spPr>
          <a:xfrm>
            <a:off x="5211000" y="539500"/>
            <a:ext cx="2786998" cy="406450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41;p31">
            <a:extLst>
              <a:ext uri="{FF2B5EF4-FFF2-40B4-BE49-F238E27FC236}">
                <a16:creationId xmlns:a16="http://schemas.microsoft.com/office/drawing/2014/main" id="{9D0ADF66-C64A-4834-9131-01CC3C634FBE}"/>
              </a:ext>
            </a:extLst>
          </p:cNvPr>
          <p:cNvSpPr/>
          <p:nvPr/>
        </p:nvSpPr>
        <p:spPr>
          <a:xfrm>
            <a:off x="6804125" y="276000"/>
            <a:ext cx="1907100" cy="1907100"/>
          </a:xfrm>
          <a:prstGeom prst="pie">
            <a:avLst>
              <a:gd name="adj1" fmla="val 0"/>
              <a:gd name="adj2" fmla="val 534732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3263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>
            <a:spLocks noGrp="1"/>
          </p:cNvSpPr>
          <p:nvPr>
            <p:ph type="subTitle" idx="1"/>
          </p:nvPr>
        </p:nvSpPr>
        <p:spPr>
          <a:xfrm>
            <a:off x="916416" y="3440387"/>
            <a:ext cx="1430474" cy="3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K1 (</a:t>
            </a:r>
            <a:r>
              <a:rPr lang="en-US" dirty="0" err="1"/>
              <a:t>Hitam</a:t>
            </a:r>
            <a:r>
              <a:rPr lang="en-US" dirty="0"/>
              <a:t> Motor)</a:t>
            </a:r>
            <a:endParaRPr dirty="0"/>
          </a:p>
        </p:txBody>
      </p:sp>
      <p:sp>
        <p:nvSpPr>
          <p:cNvPr id="307" name="Google Shape;307;p37"/>
          <p:cNvSpPr txBox="1">
            <a:spLocks noGrp="1"/>
          </p:cNvSpPr>
          <p:nvPr>
            <p:ph type="title"/>
          </p:nvPr>
        </p:nvSpPr>
        <p:spPr>
          <a:xfrm>
            <a:off x="916422" y="2751050"/>
            <a:ext cx="1430462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531</a:t>
            </a:r>
            <a:endParaRPr sz="3600" dirty="0"/>
          </a:p>
        </p:txBody>
      </p:sp>
      <p:sp>
        <p:nvSpPr>
          <p:cNvPr id="308" name="Google Shape;308;p37"/>
          <p:cNvSpPr txBox="1">
            <a:spLocks noGrp="1"/>
          </p:cNvSpPr>
          <p:nvPr>
            <p:ph type="title" idx="2"/>
          </p:nvPr>
        </p:nvSpPr>
        <p:spPr>
          <a:xfrm>
            <a:off x="2825700" y="1536838"/>
            <a:ext cx="34926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1776 </a:t>
            </a:r>
            <a:r>
              <a:rPr lang="en-US" sz="4400" dirty="0"/>
              <a:t>Data</a:t>
            </a:r>
            <a:endParaRPr sz="4400" dirty="0"/>
          </a:p>
        </p:txBody>
      </p:sp>
      <p:sp>
        <p:nvSpPr>
          <p:cNvPr id="309" name="Google Shape;309;p37"/>
          <p:cNvSpPr txBox="1">
            <a:spLocks noGrp="1"/>
          </p:cNvSpPr>
          <p:nvPr>
            <p:ph type="subTitle" idx="3"/>
          </p:nvPr>
        </p:nvSpPr>
        <p:spPr>
          <a:xfrm>
            <a:off x="2825700" y="2219550"/>
            <a:ext cx="3492600" cy="3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Total Dataset</a:t>
            </a:r>
            <a:endParaRPr sz="1400" dirty="0"/>
          </a:p>
        </p:txBody>
      </p:sp>
      <p:sp>
        <p:nvSpPr>
          <p:cNvPr id="8" name="Google Shape;306;p37">
            <a:extLst>
              <a:ext uri="{FF2B5EF4-FFF2-40B4-BE49-F238E27FC236}">
                <a16:creationId xmlns:a16="http://schemas.microsoft.com/office/drawing/2014/main" id="{FC1CFB92-26F9-4495-B8D7-0744A05EC544}"/>
              </a:ext>
            </a:extLst>
          </p:cNvPr>
          <p:cNvSpPr txBox="1">
            <a:spLocks/>
          </p:cNvSpPr>
          <p:nvPr/>
        </p:nvSpPr>
        <p:spPr>
          <a:xfrm>
            <a:off x="2876628" y="3440387"/>
            <a:ext cx="1430474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/>
              <a:t>K2 (</a:t>
            </a:r>
            <a:r>
              <a:rPr lang="en-US" dirty="0" err="1"/>
              <a:t>Putih</a:t>
            </a:r>
            <a:r>
              <a:rPr lang="en-US" dirty="0"/>
              <a:t> Motor)</a:t>
            </a:r>
          </a:p>
        </p:txBody>
      </p:sp>
      <p:sp>
        <p:nvSpPr>
          <p:cNvPr id="9" name="Google Shape;307;p37">
            <a:extLst>
              <a:ext uri="{FF2B5EF4-FFF2-40B4-BE49-F238E27FC236}">
                <a16:creationId xmlns:a16="http://schemas.microsoft.com/office/drawing/2014/main" id="{3192710B-F040-4263-8209-D728F154D486}"/>
              </a:ext>
            </a:extLst>
          </p:cNvPr>
          <p:cNvSpPr txBox="1">
            <a:spLocks/>
          </p:cNvSpPr>
          <p:nvPr/>
        </p:nvSpPr>
        <p:spPr>
          <a:xfrm>
            <a:off x="2876653" y="2757688"/>
            <a:ext cx="1430462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4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rPr lang="en" sz="3600" dirty="0"/>
              <a:t>414</a:t>
            </a:r>
          </a:p>
        </p:txBody>
      </p:sp>
      <p:sp>
        <p:nvSpPr>
          <p:cNvPr id="10" name="Google Shape;306;p37">
            <a:extLst>
              <a:ext uri="{FF2B5EF4-FFF2-40B4-BE49-F238E27FC236}">
                <a16:creationId xmlns:a16="http://schemas.microsoft.com/office/drawing/2014/main" id="{0CF9C6FD-34DC-49F5-A85D-8A5D442CF138}"/>
              </a:ext>
            </a:extLst>
          </p:cNvPr>
          <p:cNvSpPr txBox="1">
            <a:spLocks/>
          </p:cNvSpPr>
          <p:nvPr/>
        </p:nvSpPr>
        <p:spPr>
          <a:xfrm>
            <a:off x="4836872" y="3440387"/>
            <a:ext cx="1430474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/>
              <a:t>K3 (</a:t>
            </a:r>
            <a:r>
              <a:rPr lang="en-US" dirty="0" err="1"/>
              <a:t>Hitam</a:t>
            </a:r>
            <a:r>
              <a:rPr lang="en-US" dirty="0"/>
              <a:t> Mobil)</a:t>
            </a:r>
          </a:p>
        </p:txBody>
      </p:sp>
      <p:sp>
        <p:nvSpPr>
          <p:cNvPr id="11" name="Google Shape;307;p37">
            <a:extLst>
              <a:ext uri="{FF2B5EF4-FFF2-40B4-BE49-F238E27FC236}">
                <a16:creationId xmlns:a16="http://schemas.microsoft.com/office/drawing/2014/main" id="{135A8C63-C32E-40F7-871A-847D06BB2337}"/>
              </a:ext>
            </a:extLst>
          </p:cNvPr>
          <p:cNvSpPr txBox="1">
            <a:spLocks/>
          </p:cNvSpPr>
          <p:nvPr/>
        </p:nvSpPr>
        <p:spPr>
          <a:xfrm>
            <a:off x="4836884" y="2757663"/>
            <a:ext cx="1430462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4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rPr lang="en" sz="3600" dirty="0"/>
              <a:t>485</a:t>
            </a:r>
          </a:p>
        </p:txBody>
      </p:sp>
      <p:sp>
        <p:nvSpPr>
          <p:cNvPr id="16" name="Google Shape;306;p37">
            <a:extLst>
              <a:ext uri="{FF2B5EF4-FFF2-40B4-BE49-F238E27FC236}">
                <a16:creationId xmlns:a16="http://schemas.microsoft.com/office/drawing/2014/main" id="{5B421C8D-473F-46C8-9F8F-CAB664243943}"/>
              </a:ext>
            </a:extLst>
          </p:cNvPr>
          <p:cNvSpPr txBox="1">
            <a:spLocks/>
          </p:cNvSpPr>
          <p:nvPr/>
        </p:nvSpPr>
        <p:spPr>
          <a:xfrm>
            <a:off x="6797110" y="3440387"/>
            <a:ext cx="1430474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200" b="0" i="0" u="none" strike="noStrike" cap="non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indent="0"/>
            <a:r>
              <a:rPr lang="en-US" dirty="0"/>
              <a:t>K4 (</a:t>
            </a:r>
            <a:r>
              <a:rPr lang="en-US" dirty="0" err="1"/>
              <a:t>Putih</a:t>
            </a:r>
            <a:r>
              <a:rPr lang="en-US" dirty="0"/>
              <a:t> Mobil)</a:t>
            </a:r>
          </a:p>
        </p:txBody>
      </p:sp>
      <p:sp>
        <p:nvSpPr>
          <p:cNvPr id="17" name="Google Shape;307;p37">
            <a:extLst>
              <a:ext uri="{FF2B5EF4-FFF2-40B4-BE49-F238E27FC236}">
                <a16:creationId xmlns:a16="http://schemas.microsoft.com/office/drawing/2014/main" id="{D219A44B-CBC2-4215-8BF6-3943336B491D}"/>
              </a:ext>
            </a:extLst>
          </p:cNvPr>
          <p:cNvSpPr txBox="1">
            <a:spLocks/>
          </p:cNvSpPr>
          <p:nvPr/>
        </p:nvSpPr>
        <p:spPr>
          <a:xfrm>
            <a:off x="6797116" y="2757663"/>
            <a:ext cx="1430462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4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 Black"/>
              <a:buNone/>
              <a:defRPr sz="6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rPr lang="en" sz="3600" dirty="0"/>
              <a:t>346</a:t>
            </a:r>
          </a:p>
        </p:txBody>
      </p:sp>
    </p:spTree>
    <p:extLst>
      <p:ext uri="{BB962C8B-B14F-4D97-AF65-F5344CB8AC3E}">
        <p14:creationId xmlns:p14="http://schemas.microsoft.com/office/powerpoint/2010/main" val="3575305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/>
          <p:nvPr/>
        </p:nvSpPr>
        <p:spPr>
          <a:xfrm>
            <a:off x="7809475" y="3053400"/>
            <a:ext cx="4143900" cy="4143900"/>
          </a:xfrm>
          <a:prstGeom prst="donut">
            <a:avLst>
              <a:gd name="adj" fmla="val 104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2"/>
          <p:cNvSpPr txBox="1">
            <a:spLocks noGrp="1"/>
          </p:cNvSpPr>
          <p:nvPr>
            <p:ph type="title"/>
          </p:nvPr>
        </p:nvSpPr>
        <p:spPr>
          <a:xfrm>
            <a:off x="4186974" y="1879175"/>
            <a:ext cx="4404575" cy="22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HASIL</a:t>
            </a:r>
            <a:endParaRPr dirty="0"/>
          </a:p>
        </p:txBody>
      </p:sp>
      <p:sp>
        <p:nvSpPr>
          <p:cNvPr id="248" name="Google Shape;248;p32"/>
          <p:cNvSpPr txBox="1">
            <a:spLocks noGrp="1"/>
          </p:cNvSpPr>
          <p:nvPr>
            <p:ph type="title" idx="2"/>
          </p:nvPr>
        </p:nvSpPr>
        <p:spPr>
          <a:xfrm>
            <a:off x="4186975" y="10056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249" name="Google Shape;249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6490" r="18229"/>
          <a:stretch/>
        </p:blipFill>
        <p:spPr>
          <a:xfrm>
            <a:off x="713225" y="539500"/>
            <a:ext cx="2760600" cy="4064502"/>
          </a:xfrm>
          <a:prstGeom prst="rect">
            <a:avLst/>
          </a:prstGeom>
        </p:spPr>
      </p:pic>
      <p:sp>
        <p:nvSpPr>
          <p:cNvPr id="250" name="Google Shape;250;p32"/>
          <p:cNvSpPr/>
          <p:nvPr/>
        </p:nvSpPr>
        <p:spPr>
          <a:xfrm>
            <a:off x="0" y="2754850"/>
            <a:ext cx="2804700" cy="2804700"/>
          </a:xfrm>
          <a:prstGeom prst="pie">
            <a:avLst>
              <a:gd name="adj1" fmla="val 0"/>
              <a:gd name="adj2" fmla="val 534732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0300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3F7E05F-1A6F-48D5-8187-4CA6F44D36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903" y="1552150"/>
            <a:ext cx="4902852" cy="3032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2" name="Google Shape;322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HASIL DETEKSI OBJEK</a:t>
            </a:r>
            <a:endParaRPr dirty="0"/>
          </a:p>
        </p:txBody>
      </p:sp>
      <p:sp>
        <p:nvSpPr>
          <p:cNvPr id="323" name="Google Shape;323;p39"/>
          <p:cNvSpPr txBox="1">
            <a:spLocks noGrp="1"/>
          </p:cNvSpPr>
          <p:nvPr>
            <p:ph type="title" idx="4294967295"/>
          </p:nvPr>
        </p:nvSpPr>
        <p:spPr>
          <a:xfrm>
            <a:off x="5926800" y="1552150"/>
            <a:ext cx="2504100" cy="73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Keterangan</a:t>
            </a:r>
            <a:r>
              <a:rPr lang="en-US" sz="1800" dirty="0"/>
              <a:t>:</a:t>
            </a:r>
            <a:endParaRPr sz="1800" dirty="0"/>
          </a:p>
        </p:txBody>
      </p:sp>
      <p:sp>
        <p:nvSpPr>
          <p:cNvPr id="325" name="Google Shape;325;p39"/>
          <p:cNvSpPr txBox="1">
            <a:spLocks noGrp="1"/>
          </p:cNvSpPr>
          <p:nvPr>
            <p:ph type="subTitle" idx="4294967295"/>
          </p:nvPr>
        </p:nvSpPr>
        <p:spPr>
          <a:xfrm>
            <a:off x="6289250" y="2271461"/>
            <a:ext cx="861350" cy="3465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Epoch 5</a:t>
            </a:r>
            <a:endParaRPr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729AFA3-29F6-463C-847C-4922D1C0E065}"/>
              </a:ext>
            </a:extLst>
          </p:cNvPr>
          <p:cNvSpPr/>
          <p:nvPr/>
        </p:nvSpPr>
        <p:spPr>
          <a:xfrm>
            <a:off x="6051325" y="2353309"/>
            <a:ext cx="182880" cy="182880"/>
          </a:xfrm>
          <a:prstGeom prst="ellipse">
            <a:avLst/>
          </a:prstGeom>
          <a:solidFill>
            <a:srgbClr val="4559E2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oogle Shape;325;p39">
            <a:extLst>
              <a:ext uri="{FF2B5EF4-FFF2-40B4-BE49-F238E27FC236}">
                <a16:creationId xmlns:a16="http://schemas.microsoft.com/office/drawing/2014/main" id="{8FE4A5BF-E9DF-46E5-A3D8-C074E68FCF69}"/>
              </a:ext>
            </a:extLst>
          </p:cNvPr>
          <p:cNvSpPr txBox="1">
            <a:spLocks/>
          </p:cNvSpPr>
          <p:nvPr/>
        </p:nvSpPr>
        <p:spPr>
          <a:xfrm>
            <a:off x="6289250" y="2688395"/>
            <a:ext cx="861350" cy="34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>
              <a:buFont typeface="Asap"/>
              <a:buNone/>
            </a:pPr>
            <a:r>
              <a:rPr lang="en-US" dirty="0"/>
              <a:t>Epoch 10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FDB943F-32E5-4DEC-8BB2-2CBA93D099E6}"/>
              </a:ext>
            </a:extLst>
          </p:cNvPr>
          <p:cNvSpPr/>
          <p:nvPr/>
        </p:nvSpPr>
        <p:spPr>
          <a:xfrm>
            <a:off x="6051325" y="2770243"/>
            <a:ext cx="182880" cy="182880"/>
          </a:xfrm>
          <a:prstGeom prst="ellipse">
            <a:avLst/>
          </a:prstGeom>
          <a:solidFill>
            <a:srgbClr val="DB4437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669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44"/>
          <p:cNvGrpSpPr/>
          <p:nvPr/>
        </p:nvGrpSpPr>
        <p:grpSpPr>
          <a:xfrm>
            <a:off x="-569400" y="-1532450"/>
            <a:ext cx="6082450" cy="7237950"/>
            <a:chOff x="-569400" y="-1532450"/>
            <a:chExt cx="6082450" cy="7237950"/>
          </a:xfrm>
        </p:grpSpPr>
        <p:sp>
          <p:nvSpPr>
            <p:cNvPr id="391" name="Google Shape;391;p44"/>
            <p:cNvSpPr/>
            <p:nvPr/>
          </p:nvSpPr>
          <p:spPr>
            <a:xfrm>
              <a:off x="1369150" y="-1532450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4"/>
            <p:cNvSpPr/>
            <p:nvPr/>
          </p:nvSpPr>
          <p:spPr>
            <a:xfrm>
              <a:off x="-569400" y="2877100"/>
              <a:ext cx="2828400" cy="2828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" name="Google Shape;393;p44"/>
          <p:cNvSpPr txBox="1">
            <a:spLocks noGrp="1"/>
          </p:cNvSpPr>
          <p:nvPr>
            <p:ph type="title"/>
          </p:nvPr>
        </p:nvSpPr>
        <p:spPr>
          <a:xfrm>
            <a:off x="924491" y="424918"/>
            <a:ext cx="6390709" cy="641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HASIL DETEKSI KARAKTER</a:t>
            </a:r>
            <a:endParaRPr dirty="0"/>
          </a:p>
        </p:txBody>
      </p:sp>
      <p:pic>
        <p:nvPicPr>
          <p:cNvPr id="395" name="Google Shape;395;p44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/>
          <a:stretch/>
        </p:blipFill>
        <p:spPr>
          <a:xfrm>
            <a:off x="5070402" y="1349906"/>
            <a:ext cx="1705020" cy="3017520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</p:pic>
      <p:pic>
        <p:nvPicPr>
          <p:cNvPr id="396" name="Google Shape;396;p44"/>
          <p:cNvPicPr preferRelativeResize="0">
            <a:picLocks noGrp="1" noChangeAspect="1"/>
          </p:cNvPicPr>
          <p:nvPr>
            <p:ph type="pic" idx="3"/>
          </p:nvPr>
        </p:nvPicPr>
        <p:blipFill>
          <a:blip r:embed="rId4"/>
          <a:srcRect/>
          <a:stretch/>
        </p:blipFill>
        <p:spPr>
          <a:xfrm>
            <a:off x="6995253" y="1331618"/>
            <a:ext cx="1709159" cy="3035808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</p:pic>
      <p:pic>
        <p:nvPicPr>
          <p:cNvPr id="397" name="Google Shape;397;p44"/>
          <p:cNvPicPr preferRelativeResize="0">
            <a:picLocks noGrp="1"/>
          </p:cNvPicPr>
          <p:nvPr>
            <p:ph type="pic" idx="4"/>
          </p:nvPr>
        </p:nvPicPr>
        <p:blipFill>
          <a:blip r:embed="rId5"/>
          <a:srcRect/>
          <a:stretch/>
        </p:blipFill>
        <p:spPr>
          <a:xfrm>
            <a:off x="3013677" y="1331618"/>
            <a:ext cx="1836894" cy="3035808"/>
          </a:xfrm>
          <a:prstGeom prst="rect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</p:pic>
      <p:pic>
        <p:nvPicPr>
          <p:cNvPr id="11" name="Google Shape;395;p44">
            <a:extLst>
              <a:ext uri="{FF2B5EF4-FFF2-40B4-BE49-F238E27FC236}">
                <a16:creationId xmlns:a16="http://schemas.microsoft.com/office/drawing/2014/main" id="{56EAF0F3-C396-49C6-925B-8C4E768A3A9A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rcRect/>
          <a:stretch/>
        </p:blipFill>
        <p:spPr>
          <a:xfrm>
            <a:off x="514034" y="1331618"/>
            <a:ext cx="2279812" cy="3039749"/>
          </a:xfrm>
          <a:prstGeom prst="rect">
            <a:avLst/>
          </a:prstGeom>
          <a:noFill/>
          <a:ln w="76200" cap="flat" cmpd="sng">
            <a:solidFill>
              <a:schemeClr val="tx2">
                <a:lumMod val="40000"/>
                <a:lumOff val="60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2141925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41"/>
          <p:cNvGrpSpPr/>
          <p:nvPr/>
        </p:nvGrpSpPr>
        <p:grpSpPr>
          <a:xfrm>
            <a:off x="1523351" y="684361"/>
            <a:ext cx="1834973" cy="3724678"/>
            <a:chOff x="5186401" y="494525"/>
            <a:chExt cx="1834973" cy="3724678"/>
          </a:xfrm>
        </p:grpSpPr>
        <p:sp>
          <p:nvSpPr>
            <p:cNvPr id="341" name="Google Shape;341;p41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1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44DD02E1-CAEE-4AF5-9542-7D1F8576C151}"/>
              </a:ext>
            </a:extLst>
          </p:cNvPr>
          <p:cNvSpPr/>
          <p:nvPr/>
        </p:nvSpPr>
        <p:spPr>
          <a:xfrm>
            <a:off x="1608733" y="893548"/>
            <a:ext cx="1664208" cy="3172968"/>
          </a:xfrm>
          <a:prstGeom prst="rect">
            <a:avLst/>
          </a:prstGeom>
          <a:solidFill>
            <a:srgbClr val="4559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Google Shape;337;p41"/>
          <p:cNvSpPr txBox="1">
            <a:spLocks noGrp="1"/>
          </p:cNvSpPr>
          <p:nvPr>
            <p:ph type="title"/>
          </p:nvPr>
        </p:nvSpPr>
        <p:spPr>
          <a:xfrm>
            <a:off x="4001823" y="1774430"/>
            <a:ext cx="4189675" cy="141120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TAHAP SELANJUTNYA</a:t>
            </a:r>
            <a:endParaRPr sz="4000" dirty="0"/>
          </a:p>
        </p:txBody>
      </p:sp>
      <p:sp>
        <p:nvSpPr>
          <p:cNvPr id="339" name="Google Shape;339;p41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37;p41">
            <a:extLst>
              <a:ext uri="{FF2B5EF4-FFF2-40B4-BE49-F238E27FC236}">
                <a16:creationId xmlns:a16="http://schemas.microsoft.com/office/drawing/2014/main" id="{2B349087-4483-4268-A246-D048D09CE9F5}"/>
              </a:ext>
            </a:extLst>
          </p:cNvPr>
          <p:cNvSpPr txBox="1">
            <a:spLocks/>
          </p:cNvSpPr>
          <p:nvPr/>
        </p:nvSpPr>
        <p:spPr>
          <a:xfrm>
            <a:off x="4001824" y="478621"/>
            <a:ext cx="1834973" cy="1411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rPr lang="en-US" sz="6000" dirty="0">
                <a:solidFill>
                  <a:srgbClr val="4559E2"/>
                </a:solidFill>
              </a:rPr>
              <a:t>06</a:t>
            </a:r>
          </a:p>
        </p:txBody>
      </p:sp>
      <p:sp>
        <p:nvSpPr>
          <p:cNvPr id="13" name="Google Shape;394;p44">
            <a:extLst>
              <a:ext uri="{FF2B5EF4-FFF2-40B4-BE49-F238E27FC236}">
                <a16:creationId xmlns:a16="http://schemas.microsoft.com/office/drawing/2014/main" id="{B070C30D-6337-4984-8EFB-2843F8FC6B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08118" y="891929"/>
            <a:ext cx="1664619" cy="31727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2"/>
                </a:solidFill>
              </a:rPr>
              <a:t>Sistem </a:t>
            </a:r>
            <a:r>
              <a:rPr lang="en-US" sz="2000" dirty="0" err="1">
                <a:solidFill>
                  <a:schemeClr val="bg2"/>
                </a:solidFill>
              </a:rPr>
              <a:t>Deteksi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  <a:br>
              <a:rPr lang="en-US" sz="2000" dirty="0">
                <a:solidFill>
                  <a:schemeClr val="bg2"/>
                </a:solidFill>
              </a:rPr>
            </a:br>
            <a:r>
              <a:rPr lang="en-US" sz="2000" dirty="0">
                <a:solidFill>
                  <a:schemeClr val="bg2"/>
                </a:solidFill>
              </a:rPr>
              <a:t>Plat </a:t>
            </a:r>
            <a:r>
              <a:rPr lang="en-US" sz="2000" dirty="0" err="1">
                <a:solidFill>
                  <a:schemeClr val="bg2"/>
                </a:solidFill>
              </a:rPr>
              <a:t>Nomor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  <a:r>
              <a:rPr lang="en-US" sz="2000" dirty="0" err="1">
                <a:solidFill>
                  <a:schemeClr val="bg2"/>
                </a:solidFill>
              </a:rPr>
              <a:t>Berbasis</a:t>
            </a:r>
            <a:r>
              <a:rPr lang="en-US" sz="2000" dirty="0">
                <a:solidFill>
                  <a:schemeClr val="bg2"/>
                </a:solidFill>
              </a:rPr>
              <a:t> Website</a:t>
            </a:r>
          </a:p>
        </p:txBody>
      </p:sp>
    </p:spTree>
    <p:extLst>
      <p:ext uri="{BB962C8B-B14F-4D97-AF65-F5344CB8AC3E}">
        <p14:creationId xmlns:p14="http://schemas.microsoft.com/office/powerpoint/2010/main" val="857056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7"/>
          <p:cNvSpPr/>
          <p:nvPr/>
        </p:nvSpPr>
        <p:spPr>
          <a:xfrm>
            <a:off x="7465400" y="186875"/>
            <a:ext cx="4143900" cy="4143900"/>
          </a:xfrm>
          <a:prstGeom prst="donut">
            <a:avLst>
              <a:gd name="adj" fmla="val 104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47"/>
          <p:cNvSpPr txBox="1">
            <a:spLocks noGrp="1"/>
          </p:cNvSpPr>
          <p:nvPr>
            <p:ph type="title"/>
          </p:nvPr>
        </p:nvSpPr>
        <p:spPr>
          <a:xfrm>
            <a:off x="1898100" y="1302250"/>
            <a:ext cx="5347800" cy="12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454" name="Google Shape;454;p47"/>
          <p:cNvSpPr txBox="1">
            <a:spLocks noGrp="1"/>
          </p:cNvSpPr>
          <p:nvPr>
            <p:ph type="subTitle" idx="1"/>
          </p:nvPr>
        </p:nvSpPr>
        <p:spPr>
          <a:xfrm>
            <a:off x="2347950" y="2556850"/>
            <a:ext cx="4448100" cy="4198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 Black"/>
                <a:ea typeface="Montserrat Black"/>
                <a:cs typeface="Montserrat Black"/>
                <a:sym typeface="Montserrat Black"/>
              </a:rPr>
              <a:t>DO YOU HAVE ANY QUESTION?</a:t>
            </a:r>
            <a:endParaRPr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467" name="Google Shape;467;p47"/>
          <p:cNvSpPr txBox="1">
            <a:spLocks noGrp="1"/>
          </p:cNvSpPr>
          <p:nvPr>
            <p:ph type="subTitle" idx="2"/>
          </p:nvPr>
        </p:nvSpPr>
        <p:spPr>
          <a:xfrm>
            <a:off x="2347900" y="4211300"/>
            <a:ext cx="44481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keep this slide for attribution</a:t>
            </a:r>
            <a:endParaRPr/>
          </a:p>
        </p:txBody>
      </p:sp>
      <p:sp>
        <p:nvSpPr>
          <p:cNvPr id="468" name="Google Shape;468;p47"/>
          <p:cNvSpPr/>
          <p:nvPr/>
        </p:nvSpPr>
        <p:spPr>
          <a:xfrm>
            <a:off x="-1059075" y="-100100"/>
            <a:ext cx="2804700" cy="2804700"/>
          </a:xfrm>
          <a:prstGeom prst="pie">
            <a:avLst>
              <a:gd name="adj1" fmla="val 0"/>
              <a:gd name="adj2" fmla="val 534732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C2951A-D781-43EB-90AE-6AC21AA94C25}"/>
              </a:ext>
            </a:extLst>
          </p:cNvPr>
          <p:cNvSpPr/>
          <p:nvPr/>
        </p:nvSpPr>
        <p:spPr>
          <a:xfrm>
            <a:off x="1949824" y="3435724"/>
            <a:ext cx="5204011" cy="1492623"/>
          </a:xfrm>
          <a:prstGeom prst="rect">
            <a:avLst/>
          </a:prstGeom>
          <a:solidFill>
            <a:srgbClr val="F6F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560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222" name="Google Shape;222;p30"/>
          <p:cNvSpPr txBox="1">
            <a:spLocks noGrp="1"/>
          </p:cNvSpPr>
          <p:nvPr>
            <p:ph type="title" idx="2"/>
          </p:nvPr>
        </p:nvSpPr>
        <p:spPr>
          <a:xfrm>
            <a:off x="720000" y="14808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3" name="Google Shape;223;p30"/>
          <p:cNvSpPr txBox="1">
            <a:spLocks noGrp="1"/>
          </p:cNvSpPr>
          <p:nvPr>
            <p:ph type="title" idx="3"/>
          </p:nvPr>
        </p:nvSpPr>
        <p:spPr>
          <a:xfrm>
            <a:off x="720000" y="28965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4" name="Google Shape;224;p30"/>
          <p:cNvSpPr txBox="1">
            <a:spLocks noGrp="1"/>
          </p:cNvSpPr>
          <p:nvPr>
            <p:ph type="title" idx="4"/>
          </p:nvPr>
        </p:nvSpPr>
        <p:spPr>
          <a:xfrm>
            <a:off x="3306000" y="14808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5" name="Google Shape;225;p30"/>
          <p:cNvSpPr txBox="1">
            <a:spLocks noGrp="1"/>
          </p:cNvSpPr>
          <p:nvPr>
            <p:ph type="title" idx="5"/>
          </p:nvPr>
        </p:nvSpPr>
        <p:spPr>
          <a:xfrm>
            <a:off x="3306000" y="28965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26" name="Google Shape;226;p30"/>
          <p:cNvSpPr txBox="1">
            <a:spLocks noGrp="1"/>
          </p:cNvSpPr>
          <p:nvPr>
            <p:ph type="title" idx="6"/>
          </p:nvPr>
        </p:nvSpPr>
        <p:spPr>
          <a:xfrm>
            <a:off x="5892000" y="148088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title" idx="7"/>
          </p:nvPr>
        </p:nvSpPr>
        <p:spPr>
          <a:xfrm>
            <a:off x="5892000" y="289659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1"/>
          </p:nvPr>
        </p:nvSpPr>
        <p:spPr>
          <a:xfrm>
            <a:off x="720000" y="19590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 PROJECT</a:t>
            </a:r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8"/>
          </p:nvPr>
        </p:nvSpPr>
        <p:spPr>
          <a:xfrm>
            <a:off x="3306000" y="19590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800" b="0" i="0" dirty="0">
                <a:solidFill>
                  <a:srgbClr val="211F29"/>
                </a:solidFill>
                <a:effectLst/>
                <a:latin typeface="Montserrat Black" panose="020B0604020202020204" charset="0"/>
                <a:ea typeface="Montserrat Black" panose="020B0604020202020204" charset="0"/>
                <a:cs typeface="Montserrat Black" panose="020B0604020202020204" charset="0"/>
              </a:rPr>
              <a:t>WHY </a:t>
            </a:r>
            <a:br>
              <a:rPr lang="en-US" sz="1800" b="0" i="0" dirty="0">
                <a:solidFill>
                  <a:srgbClr val="211F29"/>
                </a:solidFill>
                <a:effectLst/>
                <a:latin typeface="Montserrat Black" panose="020B0604020202020204" charset="0"/>
                <a:ea typeface="Montserrat Black" panose="020B0604020202020204" charset="0"/>
                <a:cs typeface="Montserrat Black" panose="020B0604020202020204" charset="0"/>
              </a:rPr>
            </a:br>
            <a:r>
              <a:rPr lang="en-US" sz="1800" b="0" i="0" dirty="0">
                <a:solidFill>
                  <a:srgbClr val="211F29"/>
                </a:solidFill>
                <a:effectLst/>
                <a:latin typeface="Montserrat Black" panose="020B0604020202020204" charset="0"/>
                <a:ea typeface="Montserrat Black" panose="020B0604020202020204" charset="0"/>
                <a:cs typeface="Montserrat Black" panose="020B0604020202020204" charset="0"/>
              </a:rPr>
              <a:t>YOLO &amp; OCR</a:t>
            </a:r>
            <a:endParaRPr lang="en-US" dirty="0">
              <a:effectLst/>
            </a:endParaRPr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9"/>
          </p:nvPr>
        </p:nvSpPr>
        <p:spPr>
          <a:xfrm>
            <a:off x="5892000" y="1959025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1800" b="0" i="0" dirty="0">
                <a:solidFill>
                  <a:srgbClr val="211F29"/>
                </a:solidFill>
                <a:effectLst/>
                <a:latin typeface="Montserrat Black" panose="020B0604020202020204" charset="0"/>
                <a:ea typeface="Montserrat Black" panose="020B0604020202020204" charset="0"/>
                <a:cs typeface="Montserrat Black" panose="020B0604020202020204" charset="0"/>
              </a:rPr>
              <a:t>TAHAPAN IMPLEMENTASI</a:t>
            </a:r>
            <a:endParaRPr lang="en-US" dirty="0"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1" name="Google Shape;231;p30"/>
          <p:cNvSpPr txBox="1">
            <a:spLocks noGrp="1"/>
          </p:cNvSpPr>
          <p:nvPr>
            <p:ph type="subTitle" idx="13"/>
          </p:nvPr>
        </p:nvSpPr>
        <p:spPr>
          <a:xfrm>
            <a:off x="720000" y="33748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</a:t>
            </a:r>
            <a:endParaRPr dirty="0"/>
          </a:p>
        </p:txBody>
      </p:sp>
      <p:sp>
        <p:nvSpPr>
          <p:cNvPr id="232" name="Google Shape;232;p30"/>
          <p:cNvSpPr txBox="1">
            <a:spLocks noGrp="1"/>
          </p:cNvSpPr>
          <p:nvPr>
            <p:ph type="subTitle" idx="14"/>
          </p:nvPr>
        </p:nvSpPr>
        <p:spPr>
          <a:xfrm>
            <a:off x="3306000" y="33748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HASIL</a:t>
            </a:r>
            <a:endParaRPr dirty="0"/>
          </a:p>
        </p:txBody>
      </p:sp>
      <p:sp>
        <p:nvSpPr>
          <p:cNvPr id="233" name="Google Shape;233;p30"/>
          <p:cNvSpPr txBox="1">
            <a:spLocks noGrp="1"/>
          </p:cNvSpPr>
          <p:nvPr>
            <p:ph type="subTitle" idx="15"/>
          </p:nvPr>
        </p:nvSpPr>
        <p:spPr>
          <a:xfrm>
            <a:off x="5892000" y="3374800"/>
            <a:ext cx="25320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TAHAP SELANJUTNYA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 txBox="1">
            <a:spLocks noGrp="1"/>
          </p:cNvSpPr>
          <p:nvPr>
            <p:ph type="title"/>
          </p:nvPr>
        </p:nvSpPr>
        <p:spPr>
          <a:xfrm>
            <a:off x="2204937" y="742950"/>
            <a:ext cx="3770938" cy="12475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OVERVIEW PROJECT</a:t>
            </a:r>
            <a:endParaRPr sz="4000" dirty="0"/>
          </a:p>
        </p:txBody>
      </p:sp>
      <p:sp>
        <p:nvSpPr>
          <p:cNvPr id="258" name="Google Shape;258;p33"/>
          <p:cNvSpPr txBox="1">
            <a:spLocks noGrp="1"/>
          </p:cNvSpPr>
          <p:nvPr>
            <p:ph type="subTitle" idx="2"/>
          </p:nvPr>
        </p:nvSpPr>
        <p:spPr>
          <a:xfrm>
            <a:off x="905637" y="2248271"/>
            <a:ext cx="6257163" cy="1809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Sistem yang </a:t>
            </a:r>
            <a:r>
              <a:rPr lang="en-US" sz="1600" dirty="0" err="1"/>
              <a:t>akan</a:t>
            </a:r>
            <a:r>
              <a:rPr lang="en-US" sz="1600" dirty="0"/>
              <a:t> </a:t>
            </a:r>
            <a:r>
              <a:rPr lang="en-US" sz="1600" dirty="0" err="1"/>
              <a:t>dibuat</a:t>
            </a:r>
            <a:r>
              <a:rPr lang="en-US" sz="1600" dirty="0"/>
              <a:t> pada project kali ini </a:t>
            </a:r>
            <a:r>
              <a:rPr lang="en-US" sz="1600" dirty="0" err="1"/>
              <a:t>yaitu</a:t>
            </a:r>
            <a:r>
              <a:rPr lang="en-US" sz="1600" dirty="0"/>
              <a:t> sistem </a:t>
            </a:r>
            <a:r>
              <a:rPr lang="en-US" sz="1600" dirty="0" err="1"/>
              <a:t>deteksi</a:t>
            </a:r>
            <a:r>
              <a:rPr lang="en-US" sz="1600" dirty="0"/>
              <a:t> plat </a:t>
            </a:r>
            <a:r>
              <a:rPr lang="en-US" sz="1600" dirty="0" err="1"/>
              <a:t>nomor</a:t>
            </a:r>
            <a:r>
              <a:rPr lang="en-US" sz="1600" dirty="0"/>
              <a:t>. Dimana sistem ini </a:t>
            </a:r>
            <a:r>
              <a:rPr lang="en-US" sz="1600" dirty="0" err="1"/>
              <a:t>akan</a:t>
            </a:r>
            <a:r>
              <a:rPr lang="en-US" sz="1600" dirty="0"/>
              <a:t> </a:t>
            </a:r>
            <a:r>
              <a:rPr lang="en-US" sz="1600" dirty="0" err="1"/>
              <a:t>menerapkan</a:t>
            </a:r>
            <a:r>
              <a:rPr lang="en-US" sz="1600" dirty="0"/>
              <a:t> YOLO &amp; OCR untuk </a:t>
            </a:r>
            <a:r>
              <a:rPr lang="en-US" sz="1600" dirty="0" err="1"/>
              <a:t>melakukan</a:t>
            </a:r>
            <a:r>
              <a:rPr lang="en-US" sz="1600" dirty="0"/>
              <a:t> </a:t>
            </a:r>
            <a:r>
              <a:rPr lang="en-US" sz="1600" dirty="0" err="1"/>
              <a:t>deteksi</a:t>
            </a:r>
            <a:r>
              <a:rPr lang="en-US" sz="1600" dirty="0"/>
              <a:t> plat </a:t>
            </a:r>
            <a:r>
              <a:rPr lang="en-US" sz="1600" dirty="0" err="1"/>
              <a:t>nomor</a:t>
            </a:r>
            <a:r>
              <a:rPr lang="en-US" sz="1600" dirty="0"/>
              <a:t>. </a:t>
            </a:r>
            <a:r>
              <a:rPr lang="en-US" sz="1600" dirty="0" err="1"/>
              <a:t>Algoritma</a:t>
            </a:r>
            <a:r>
              <a:rPr lang="en-US" sz="1600" dirty="0"/>
              <a:t> YOLOv8 </a:t>
            </a:r>
            <a:r>
              <a:rPr lang="en-US" sz="1600" dirty="0" err="1"/>
              <a:t>akan</a:t>
            </a:r>
            <a:r>
              <a:rPr lang="en-US" sz="1600" dirty="0"/>
              <a:t> digunakan untuk </a:t>
            </a:r>
            <a:r>
              <a:rPr lang="en-US" sz="1600" dirty="0" err="1"/>
              <a:t>melakukan</a:t>
            </a:r>
            <a:r>
              <a:rPr lang="en-US" sz="1600" dirty="0"/>
              <a:t> </a:t>
            </a:r>
            <a:r>
              <a:rPr lang="en-US" sz="1600" dirty="0" err="1"/>
              <a:t>deteksi</a:t>
            </a:r>
            <a:r>
              <a:rPr lang="en-US" sz="1600" dirty="0"/>
              <a:t> </a:t>
            </a:r>
            <a:r>
              <a:rPr lang="en-US" sz="1600" dirty="0" err="1"/>
              <a:t>objek</a:t>
            </a:r>
            <a:r>
              <a:rPr lang="en-US" sz="1600" dirty="0"/>
              <a:t> plat </a:t>
            </a:r>
            <a:r>
              <a:rPr lang="en-US" sz="1600" dirty="0" err="1"/>
              <a:t>nomor</a:t>
            </a:r>
            <a:r>
              <a:rPr lang="en-US" sz="1600" dirty="0"/>
              <a:t>. </a:t>
            </a:r>
            <a:r>
              <a:rPr lang="en-US" sz="1600" dirty="0" err="1"/>
              <a:t>Sedangkan</a:t>
            </a:r>
            <a:r>
              <a:rPr lang="en-US" sz="1600" dirty="0"/>
              <a:t> </a:t>
            </a:r>
            <a:r>
              <a:rPr lang="en-US" sz="1600" dirty="0" err="1"/>
              <a:t>algoritma</a:t>
            </a:r>
            <a:r>
              <a:rPr lang="en-US" sz="1600" dirty="0"/>
              <a:t> OCR digunakan untuk </a:t>
            </a:r>
            <a:r>
              <a:rPr lang="en-US" sz="1600" dirty="0" err="1"/>
              <a:t>melakukan</a:t>
            </a:r>
            <a:r>
              <a:rPr lang="en-US" sz="1600" dirty="0"/>
              <a:t> </a:t>
            </a:r>
            <a:r>
              <a:rPr lang="en-US" sz="1600" dirty="0" err="1"/>
              <a:t>deteksi</a:t>
            </a:r>
            <a:r>
              <a:rPr lang="en-US" sz="1600" dirty="0"/>
              <a:t> </a:t>
            </a:r>
            <a:r>
              <a:rPr lang="en-US" sz="1600" dirty="0" err="1"/>
              <a:t>karakter</a:t>
            </a:r>
            <a:r>
              <a:rPr lang="en-US" sz="1600" dirty="0"/>
              <a:t> pada </a:t>
            </a:r>
            <a:r>
              <a:rPr lang="en-US" sz="1600" dirty="0" err="1"/>
              <a:t>objek</a:t>
            </a:r>
            <a:r>
              <a:rPr lang="en-US" sz="1600" dirty="0"/>
              <a:t> plat </a:t>
            </a:r>
            <a:r>
              <a:rPr lang="en-US" sz="1600" dirty="0" err="1"/>
              <a:t>nomor</a:t>
            </a:r>
            <a:r>
              <a:rPr lang="en-US" sz="1600" dirty="0"/>
              <a:t> yang </a:t>
            </a:r>
            <a:r>
              <a:rPr lang="en-US" sz="1600" dirty="0" err="1"/>
              <a:t>telah</a:t>
            </a:r>
            <a:r>
              <a:rPr lang="en-US" sz="1600" dirty="0"/>
              <a:t> </a:t>
            </a:r>
            <a:r>
              <a:rPr lang="en-US" sz="1600" dirty="0" err="1"/>
              <a:t>dideteksi</a:t>
            </a:r>
            <a:r>
              <a:rPr lang="en-US" sz="1600" dirty="0"/>
              <a:t>.</a:t>
            </a:r>
            <a:endParaRPr sz="1600" dirty="0"/>
          </a:p>
        </p:txBody>
      </p:sp>
      <p:sp>
        <p:nvSpPr>
          <p:cNvPr id="259" name="Google Shape;259;p33"/>
          <p:cNvSpPr txBox="1">
            <a:spLocks noGrp="1"/>
          </p:cNvSpPr>
          <p:nvPr>
            <p:ph type="subTitle" idx="3"/>
          </p:nvPr>
        </p:nvSpPr>
        <p:spPr>
          <a:xfrm>
            <a:off x="905637" y="885825"/>
            <a:ext cx="1118325" cy="9618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>
                <a:solidFill>
                  <a:srgbClr val="4559E2"/>
                </a:solidFill>
              </a:rPr>
              <a:t>01</a:t>
            </a:r>
            <a:endParaRPr sz="6600" dirty="0">
              <a:solidFill>
                <a:srgbClr val="4559E2"/>
              </a:solidFill>
            </a:endParaRPr>
          </a:p>
        </p:txBody>
      </p:sp>
      <p:sp>
        <p:nvSpPr>
          <p:cNvPr id="260" name="Google Shape;260;p33"/>
          <p:cNvSpPr/>
          <p:nvPr/>
        </p:nvSpPr>
        <p:spPr>
          <a:xfrm>
            <a:off x="3291750" y="4515075"/>
            <a:ext cx="2560500" cy="25605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5958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/>
          <p:nvPr/>
        </p:nvSpPr>
        <p:spPr>
          <a:xfrm>
            <a:off x="7809475" y="3053400"/>
            <a:ext cx="4143900" cy="4143900"/>
          </a:xfrm>
          <a:prstGeom prst="donut">
            <a:avLst>
              <a:gd name="adj" fmla="val 104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2"/>
          <p:cNvSpPr txBox="1">
            <a:spLocks noGrp="1"/>
          </p:cNvSpPr>
          <p:nvPr>
            <p:ph type="title"/>
          </p:nvPr>
        </p:nvSpPr>
        <p:spPr>
          <a:xfrm>
            <a:off x="4186975" y="1879175"/>
            <a:ext cx="4243800" cy="22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</a:t>
            </a:r>
            <a:br>
              <a:rPr lang="en-US" dirty="0"/>
            </a:br>
            <a:r>
              <a:rPr lang="en-US" dirty="0"/>
              <a:t>YOLO &amp; OCR</a:t>
            </a:r>
          </a:p>
        </p:txBody>
      </p:sp>
      <p:sp>
        <p:nvSpPr>
          <p:cNvPr id="248" name="Google Shape;248;p32"/>
          <p:cNvSpPr txBox="1">
            <a:spLocks noGrp="1"/>
          </p:cNvSpPr>
          <p:nvPr>
            <p:ph type="title" idx="2"/>
          </p:nvPr>
        </p:nvSpPr>
        <p:spPr>
          <a:xfrm>
            <a:off x="4186975" y="10056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249" name="Google Shape;249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6490" r="18229"/>
          <a:stretch/>
        </p:blipFill>
        <p:spPr>
          <a:xfrm>
            <a:off x="713225" y="539500"/>
            <a:ext cx="2760600" cy="4064502"/>
          </a:xfrm>
          <a:prstGeom prst="rect">
            <a:avLst/>
          </a:prstGeom>
        </p:spPr>
      </p:pic>
      <p:sp>
        <p:nvSpPr>
          <p:cNvPr id="250" name="Google Shape;250;p32"/>
          <p:cNvSpPr/>
          <p:nvPr/>
        </p:nvSpPr>
        <p:spPr>
          <a:xfrm>
            <a:off x="0" y="2754850"/>
            <a:ext cx="2804700" cy="2804700"/>
          </a:xfrm>
          <a:prstGeom prst="pie">
            <a:avLst>
              <a:gd name="adj1" fmla="val 0"/>
              <a:gd name="adj2" fmla="val 534732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256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44"/>
          <p:cNvGrpSpPr/>
          <p:nvPr/>
        </p:nvGrpSpPr>
        <p:grpSpPr>
          <a:xfrm>
            <a:off x="-569400" y="-1532450"/>
            <a:ext cx="6082450" cy="7237950"/>
            <a:chOff x="-569400" y="-1532450"/>
            <a:chExt cx="6082450" cy="7237950"/>
          </a:xfrm>
        </p:grpSpPr>
        <p:sp>
          <p:nvSpPr>
            <p:cNvPr id="391" name="Google Shape;391;p44"/>
            <p:cNvSpPr/>
            <p:nvPr/>
          </p:nvSpPr>
          <p:spPr>
            <a:xfrm>
              <a:off x="1369150" y="-1532450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4"/>
            <p:cNvSpPr/>
            <p:nvPr/>
          </p:nvSpPr>
          <p:spPr>
            <a:xfrm>
              <a:off x="-569400" y="2877100"/>
              <a:ext cx="2828400" cy="2828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" name="Google Shape;393;p44"/>
          <p:cNvSpPr txBox="1">
            <a:spLocks noGrp="1"/>
          </p:cNvSpPr>
          <p:nvPr>
            <p:ph type="title"/>
          </p:nvPr>
        </p:nvSpPr>
        <p:spPr>
          <a:xfrm>
            <a:off x="5715175" y="662941"/>
            <a:ext cx="2715600" cy="5989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YOLO</a:t>
            </a:r>
            <a:endParaRPr dirty="0"/>
          </a:p>
        </p:txBody>
      </p:sp>
      <p:sp>
        <p:nvSpPr>
          <p:cNvPr id="394" name="Google Shape;394;p44"/>
          <p:cNvSpPr txBox="1">
            <a:spLocks noGrp="1"/>
          </p:cNvSpPr>
          <p:nvPr>
            <p:ph type="subTitle" idx="1"/>
          </p:nvPr>
        </p:nvSpPr>
        <p:spPr>
          <a:xfrm>
            <a:off x="5715175" y="1261856"/>
            <a:ext cx="2715600" cy="20718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400" dirty="0" err="1"/>
              <a:t>Metode</a:t>
            </a:r>
            <a:r>
              <a:rPr lang="en-US" sz="1400" dirty="0"/>
              <a:t> ini </a:t>
            </a:r>
            <a:r>
              <a:rPr lang="en-US" sz="1400" dirty="0" err="1"/>
              <a:t>memiliki</a:t>
            </a:r>
            <a:r>
              <a:rPr lang="en-US" sz="1400" dirty="0"/>
              <a:t> </a:t>
            </a:r>
            <a:r>
              <a:rPr lang="en-US" sz="1400" dirty="0" err="1"/>
              <a:t>kecepatan</a:t>
            </a:r>
            <a:r>
              <a:rPr lang="en-US" sz="1400" dirty="0"/>
              <a:t> dan </a:t>
            </a:r>
            <a:r>
              <a:rPr lang="en-US" sz="1400" dirty="0" err="1"/>
              <a:t>akurasi</a:t>
            </a:r>
            <a:r>
              <a:rPr lang="en-US" sz="1400" dirty="0"/>
              <a:t> yang baik dalam </a:t>
            </a:r>
            <a:r>
              <a:rPr lang="en-US" sz="1400" dirty="0" err="1"/>
              <a:t>melakukan</a:t>
            </a:r>
            <a:r>
              <a:rPr lang="en-US" sz="1400" dirty="0"/>
              <a:t> </a:t>
            </a:r>
            <a:r>
              <a:rPr lang="en-US" sz="1400" dirty="0" err="1"/>
              <a:t>deteksi</a:t>
            </a:r>
            <a:r>
              <a:rPr lang="en-US" sz="1400" dirty="0"/>
              <a:t> </a:t>
            </a:r>
            <a:r>
              <a:rPr lang="en-US" sz="1400" dirty="0" err="1"/>
              <a:t>objek</a:t>
            </a:r>
            <a:r>
              <a:rPr lang="en-US" sz="1400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400" dirty="0" err="1"/>
              <a:t>Metode</a:t>
            </a:r>
            <a:r>
              <a:rPr lang="en-US" sz="1400" dirty="0"/>
              <a:t> ini </a:t>
            </a:r>
            <a:r>
              <a:rPr lang="en-US" sz="1400" dirty="0" err="1"/>
              <a:t>melakukan</a:t>
            </a:r>
            <a:r>
              <a:rPr lang="en-US" sz="1400" dirty="0"/>
              <a:t> </a:t>
            </a:r>
            <a:r>
              <a:rPr lang="en-US" sz="1400" dirty="0" err="1"/>
              <a:t>pendeteksian</a:t>
            </a:r>
            <a:r>
              <a:rPr lang="en-US" sz="1400" dirty="0"/>
              <a:t> </a:t>
            </a:r>
            <a:r>
              <a:rPr lang="en-US" sz="1400" dirty="0" err="1"/>
              <a:t>hanya</a:t>
            </a:r>
            <a:r>
              <a:rPr lang="en-US" sz="1400" dirty="0"/>
              <a:t> </a:t>
            </a:r>
            <a:r>
              <a:rPr lang="en-US" sz="1400" dirty="0" err="1"/>
              <a:t>dengan</a:t>
            </a:r>
            <a:r>
              <a:rPr lang="en-US" sz="1400" dirty="0"/>
              <a:t> </a:t>
            </a:r>
            <a:r>
              <a:rPr lang="en-US" sz="1400" dirty="0" err="1"/>
              <a:t>satu</a:t>
            </a:r>
            <a:r>
              <a:rPr lang="en-US" sz="1400" dirty="0"/>
              <a:t> kali proses </a:t>
            </a:r>
            <a:r>
              <a:rPr lang="en-US" sz="1400" dirty="0" err="1"/>
              <a:t>konvolusional</a:t>
            </a:r>
            <a:r>
              <a:rPr lang="en-US" sz="1400" dirty="0"/>
              <a:t> </a:t>
            </a:r>
            <a:r>
              <a:rPr lang="en-US" sz="1400" dirty="0" err="1"/>
              <a:t>hingga</a:t>
            </a:r>
            <a:r>
              <a:rPr lang="en-US" sz="1400" dirty="0"/>
              <a:t> </a:t>
            </a:r>
            <a:r>
              <a:rPr lang="en-US" sz="1400" dirty="0" err="1"/>
              <a:t>mendapatkan</a:t>
            </a:r>
            <a:r>
              <a:rPr lang="en-US" sz="1400" dirty="0"/>
              <a:t> </a:t>
            </a:r>
            <a:r>
              <a:rPr lang="en-US" sz="1400" dirty="0" err="1"/>
              <a:t>objek</a:t>
            </a:r>
            <a:r>
              <a:rPr lang="en-US" sz="1400" dirty="0"/>
              <a:t> yang </a:t>
            </a:r>
            <a:r>
              <a:rPr lang="en-US" sz="1400" dirty="0" err="1"/>
              <a:t>terdeteksi</a:t>
            </a:r>
            <a:r>
              <a:rPr lang="en-US" sz="1400" dirty="0"/>
              <a:t>.</a:t>
            </a:r>
          </a:p>
        </p:txBody>
      </p:sp>
      <p:pic>
        <p:nvPicPr>
          <p:cNvPr id="395" name="Google Shape;395;p4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6263" t="12323" r="6184" b="10898"/>
          <a:stretch/>
        </p:blipFill>
        <p:spPr>
          <a:xfrm>
            <a:off x="502760" y="662941"/>
            <a:ext cx="5010290" cy="3709682"/>
          </a:xfrm>
          <a:prstGeom prst="rect">
            <a:avLst/>
          </a:prstGeom>
        </p:spPr>
      </p:pic>
      <p:sp>
        <p:nvSpPr>
          <p:cNvPr id="16" name="Google Shape;394;p44">
            <a:extLst>
              <a:ext uri="{FF2B5EF4-FFF2-40B4-BE49-F238E27FC236}">
                <a16:creationId xmlns:a16="http://schemas.microsoft.com/office/drawing/2014/main" id="{31AAF9A5-5618-4582-BBFF-89DA635E2E13}"/>
              </a:ext>
            </a:extLst>
          </p:cNvPr>
          <p:cNvSpPr txBox="1">
            <a:spLocks/>
          </p:cNvSpPr>
          <p:nvPr/>
        </p:nvSpPr>
        <p:spPr>
          <a:xfrm>
            <a:off x="2196423" y="4372623"/>
            <a:ext cx="1882043" cy="26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 sz="1050" b="0" i="0" u="sng" dirty="0">
                <a:effectLst/>
                <a:latin typeface="sohne"/>
                <a:hlinkClick r:id="rId4"/>
              </a:rPr>
              <a:t>pjreddie.com/darknet/yolov1/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07701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44"/>
          <p:cNvGrpSpPr/>
          <p:nvPr/>
        </p:nvGrpSpPr>
        <p:grpSpPr>
          <a:xfrm>
            <a:off x="-569400" y="-1532450"/>
            <a:ext cx="6082450" cy="7237950"/>
            <a:chOff x="-569400" y="-1532450"/>
            <a:chExt cx="6082450" cy="7237950"/>
          </a:xfrm>
        </p:grpSpPr>
        <p:sp>
          <p:nvSpPr>
            <p:cNvPr id="391" name="Google Shape;391;p44"/>
            <p:cNvSpPr/>
            <p:nvPr/>
          </p:nvSpPr>
          <p:spPr>
            <a:xfrm>
              <a:off x="1369150" y="-1532450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4"/>
            <p:cNvSpPr/>
            <p:nvPr/>
          </p:nvSpPr>
          <p:spPr>
            <a:xfrm>
              <a:off x="-569400" y="2877100"/>
              <a:ext cx="2828400" cy="2828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" name="Google Shape;393;p44"/>
          <p:cNvSpPr txBox="1">
            <a:spLocks noGrp="1"/>
          </p:cNvSpPr>
          <p:nvPr>
            <p:ph type="title"/>
          </p:nvPr>
        </p:nvSpPr>
        <p:spPr>
          <a:xfrm>
            <a:off x="659017" y="662941"/>
            <a:ext cx="2715600" cy="5989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OCR</a:t>
            </a:r>
            <a:endParaRPr dirty="0"/>
          </a:p>
        </p:txBody>
      </p:sp>
      <p:sp>
        <p:nvSpPr>
          <p:cNvPr id="394" name="Google Shape;394;p44"/>
          <p:cNvSpPr txBox="1">
            <a:spLocks noGrp="1"/>
          </p:cNvSpPr>
          <p:nvPr>
            <p:ph type="subTitle" idx="1"/>
          </p:nvPr>
        </p:nvSpPr>
        <p:spPr>
          <a:xfrm>
            <a:off x="659017" y="1261856"/>
            <a:ext cx="2715600" cy="16916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400" dirty="0" err="1"/>
              <a:t>Teknologi</a:t>
            </a:r>
            <a:r>
              <a:rPr lang="en-US" sz="1400" dirty="0"/>
              <a:t> OCR adalah </a:t>
            </a:r>
            <a:r>
              <a:rPr lang="en-US" sz="1400" dirty="0" err="1"/>
              <a:t>metode</a:t>
            </a:r>
            <a:r>
              <a:rPr lang="en-US" sz="1400" dirty="0"/>
              <a:t> </a:t>
            </a:r>
            <a:r>
              <a:rPr lang="en-US" sz="1400" dirty="0" err="1"/>
              <a:t>ekstraksi</a:t>
            </a:r>
            <a:r>
              <a:rPr lang="en-US" sz="1400" dirty="0"/>
              <a:t> </a:t>
            </a:r>
            <a:r>
              <a:rPr lang="en-US" sz="1400" dirty="0" err="1"/>
              <a:t>dari</a:t>
            </a:r>
            <a:r>
              <a:rPr lang="en-US" sz="1400" dirty="0"/>
              <a:t> </a:t>
            </a:r>
            <a:r>
              <a:rPr lang="en-US" sz="1400" dirty="0" err="1"/>
              <a:t>sebuah</a:t>
            </a:r>
            <a:r>
              <a:rPr lang="en-US" sz="1400" dirty="0"/>
              <a:t> </a:t>
            </a:r>
            <a:r>
              <a:rPr lang="en-US" sz="1400" dirty="0" err="1"/>
              <a:t>citra</a:t>
            </a:r>
            <a:r>
              <a:rPr lang="en-US" sz="1400" dirty="0"/>
              <a:t> digital menjadi </a:t>
            </a:r>
            <a:r>
              <a:rPr lang="en-US" sz="1400" dirty="0" err="1"/>
              <a:t>karakter</a:t>
            </a:r>
            <a:r>
              <a:rPr lang="en-US" sz="1400" dirty="0"/>
              <a:t> yang dapat </a:t>
            </a:r>
            <a:r>
              <a:rPr lang="en-US" sz="1400" dirty="0" err="1"/>
              <a:t>diolah</a:t>
            </a:r>
            <a:r>
              <a:rPr lang="en-US" sz="1400" dirty="0"/>
              <a:t> lebih </a:t>
            </a:r>
            <a:r>
              <a:rPr lang="en-US" sz="1400" dirty="0" err="1"/>
              <a:t>lanjut</a:t>
            </a:r>
            <a:r>
              <a:rPr lang="en-US" sz="1400" dirty="0"/>
              <a:t> oleh </a:t>
            </a:r>
            <a:r>
              <a:rPr lang="en-US" sz="1400" dirty="0" err="1"/>
              <a:t>komputasi</a:t>
            </a:r>
            <a:r>
              <a:rPr lang="en-US" sz="1400" dirty="0"/>
              <a:t> digital.</a:t>
            </a:r>
          </a:p>
        </p:txBody>
      </p:sp>
      <p:pic>
        <p:nvPicPr>
          <p:cNvPr id="395" name="Google Shape;395;p44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/>
          <a:stretch/>
        </p:blipFill>
        <p:spPr>
          <a:xfrm>
            <a:off x="3441100" y="662941"/>
            <a:ext cx="4632578" cy="370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820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90;p44">
            <a:extLst>
              <a:ext uri="{FF2B5EF4-FFF2-40B4-BE49-F238E27FC236}">
                <a16:creationId xmlns:a16="http://schemas.microsoft.com/office/drawing/2014/main" id="{65F94729-7F09-4279-8181-EA749A50603C}"/>
              </a:ext>
            </a:extLst>
          </p:cNvPr>
          <p:cNvGrpSpPr/>
          <p:nvPr/>
        </p:nvGrpSpPr>
        <p:grpSpPr>
          <a:xfrm>
            <a:off x="-2071950" y="-1532450"/>
            <a:ext cx="12316710" cy="8237197"/>
            <a:chOff x="-2071950" y="-1532450"/>
            <a:chExt cx="12316710" cy="8237197"/>
          </a:xfrm>
        </p:grpSpPr>
        <p:sp>
          <p:nvSpPr>
            <p:cNvPr id="3" name="Google Shape;391;p44">
              <a:extLst>
                <a:ext uri="{FF2B5EF4-FFF2-40B4-BE49-F238E27FC236}">
                  <a16:creationId xmlns:a16="http://schemas.microsoft.com/office/drawing/2014/main" id="{236E4F27-F81E-4935-921D-17AF781FD35C}"/>
                </a:ext>
              </a:extLst>
            </p:cNvPr>
            <p:cNvSpPr/>
            <p:nvPr/>
          </p:nvSpPr>
          <p:spPr>
            <a:xfrm>
              <a:off x="-2071950" y="-1532450"/>
              <a:ext cx="4143900" cy="4143900"/>
            </a:xfrm>
            <a:prstGeom prst="donut">
              <a:avLst>
                <a:gd name="adj" fmla="val 1043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392;p44">
              <a:extLst>
                <a:ext uri="{FF2B5EF4-FFF2-40B4-BE49-F238E27FC236}">
                  <a16:creationId xmlns:a16="http://schemas.microsoft.com/office/drawing/2014/main" id="{19C17595-185F-431A-8405-46AC033A9A33}"/>
                </a:ext>
              </a:extLst>
            </p:cNvPr>
            <p:cNvSpPr/>
            <p:nvPr/>
          </p:nvSpPr>
          <p:spPr>
            <a:xfrm>
              <a:off x="7416360" y="3552411"/>
              <a:ext cx="2828400" cy="2828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392;p44">
              <a:extLst>
                <a:ext uri="{FF2B5EF4-FFF2-40B4-BE49-F238E27FC236}">
                  <a16:creationId xmlns:a16="http://schemas.microsoft.com/office/drawing/2014/main" id="{26DF273C-F046-4784-9EAE-76C1976405BE}"/>
                </a:ext>
              </a:extLst>
            </p:cNvPr>
            <p:cNvSpPr/>
            <p:nvPr/>
          </p:nvSpPr>
          <p:spPr>
            <a:xfrm>
              <a:off x="4513809" y="4714100"/>
              <a:ext cx="1990647" cy="199064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7" name="Google Shape;395;p44">
            <a:extLst>
              <a:ext uri="{FF2B5EF4-FFF2-40B4-BE49-F238E27FC236}">
                <a16:creationId xmlns:a16="http://schemas.microsoft.com/office/drawing/2014/main" id="{8B2A910A-C9F7-4EA1-B4BA-90684C97F2AF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rcRect/>
          <a:stretch/>
        </p:blipFill>
        <p:spPr>
          <a:xfrm>
            <a:off x="948457" y="489660"/>
            <a:ext cx="2937743" cy="41641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Google Shape;394;p44">
            <a:extLst>
              <a:ext uri="{FF2B5EF4-FFF2-40B4-BE49-F238E27FC236}">
                <a16:creationId xmlns:a16="http://schemas.microsoft.com/office/drawing/2014/main" id="{74FFE0AF-0AC1-4FC4-A350-8E742048D5B1}"/>
              </a:ext>
            </a:extLst>
          </p:cNvPr>
          <p:cNvSpPr txBox="1">
            <a:spLocks/>
          </p:cNvSpPr>
          <p:nvPr/>
        </p:nvSpPr>
        <p:spPr>
          <a:xfrm>
            <a:off x="1448705" y="4581275"/>
            <a:ext cx="1937246" cy="26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None/>
              <a:defRPr sz="12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0" indent="0"/>
            <a:r>
              <a:rPr lang="en-US" sz="1000" b="0" i="0" u="sng" dirty="0">
                <a:effectLst/>
                <a:latin typeface="sohne"/>
              </a:rPr>
              <a:t>doi.org/10.33365/jti.v16i1.1522</a:t>
            </a:r>
            <a:endParaRPr lang="en-US" sz="1000" dirty="0"/>
          </a:p>
        </p:txBody>
      </p:sp>
      <p:sp>
        <p:nvSpPr>
          <p:cNvPr id="9" name="Google Shape;393;p44">
            <a:extLst>
              <a:ext uri="{FF2B5EF4-FFF2-40B4-BE49-F238E27FC236}">
                <a16:creationId xmlns:a16="http://schemas.microsoft.com/office/drawing/2014/main" id="{1CF6CAE5-3307-46D2-BC5A-AEC5F0CCEED2}"/>
              </a:ext>
            </a:extLst>
          </p:cNvPr>
          <p:cNvSpPr txBox="1">
            <a:spLocks/>
          </p:cNvSpPr>
          <p:nvPr/>
        </p:nvSpPr>
        <p:spPr>
          <a:xfrm>
            <a:off x="4297855" y="662941"/>
            <a:ext cx="3897688" cy="5989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latin typeface="Montserrat Black" panose="020B0604020202020204" charset="0"/>
              </a:rPr>
              <a:t>STUDI LITERATUR</a:t>
            </a:r>
          </a:p>
        </p:txBody>
      </p:sp>
      <p:sp>
        <p:nvSpPr>
          <p:cNvPr id="10" name="Google Shape;394;p44">
            <a:extLst>
              <a:ext uri="{FF2B5EF4-FFF2-40B4-BE49-F238E27FC236}">
                <a16:creationId xmlns:a16="http://schemas.microsoft.com/office/drawing/2014/main" id="{7A15B3AE-36E7-4EC0-9B3B-496E2754B337}"/>
              </a:ext>
            </a:extLst>
          </p:cNvPr>
          <p:cNvSpPr txBox="1">
            <a:spLocks/>
          </p:cNvSpPr>
          <p:nvPr/>
        </p:nvSpPr>
        <p:spPr>
          <a:xfrm>
            <a:off x="4297855" y="1261855"/>
            <a:ext cx="3897688" cy="32187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1" algn="just"/>
            <a:r>
              <a:rPr lang="en-US" dirty="0">
                <a:latin typeface="Asap" panose="020B0604020202020204" charset="0"/>
              </a:rPr>
              <a:t>Penelitian </a:t>
            </a:r>
            <a:r>
              <a:rPr lang="en-US" dirty="0" err="1">
                <a:latin typeface="Asap" panose="020B0604020202020204" charset="0"/>
              </a:rPr>
              <a:t>sebelumnya</a:t>
            </a:r>
            <a:r>
              <a:rPr lang="en-US" dirty="0">
                <a:latin typeface="Asap" panose="020B0604020202020204" charset="0"/>
              </a:rPr>
              <a:t> yang mengembangkan sistem </a:t>
            </a:r>
            <a:r>
              <a:rPr lang="en-US" dirty="0" err="1">
                <a:latin typeface="Asap" panose="020B0604020202020204" charset="0"/>
              </a:rPr>
              <a:t>deteksi</a:t>
            </a:r>
            <a:r>
              <a:rPr lang="en-US" dirty="0">
                <a:latin typeface="Asap" panose="020B0604020202020204" charset="0"/>
              </a:rPr>
              <a:t> plat </a:t>
            </a:r>
            <a:r>
              <a:rPr lang="en-US" dirty="0" err="1">
                <a:latin typeface="Asap" panose="020B0604020202020204" charset="0"/>
              </a:rPr>
              <a:t>nomor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otomatis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menggunakan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algoritma</a:t>
            </a:r>
            <a:r>
              <a:rPr lang="en-US" dirty="0">
                <a:latin typeface="Asap" panose="020B0604020202020204" charset="0"/>
              </a:rPr>
              <a:t> YOLO dan OCR. Dimana penelitian ini </a:t>
            </a:r>
            <a:r>
              <a:rPr lang="en-US" dirty="0" err="1">
                <a:latin typeface="Asap" panose="020B0604020202020204" charset="0"/>
              </a:rPr>
              <a:t>menggunakan</a:t>
            </a:r>
            <a:r>
              <a:rPr lang="en-US" dirty="0">
                <a:latin typeface="Asap" panose="020B0604020202020204" charset="0"/>
              </a:rPr>
              <a:t> data pretrained model YOLOv3 </a:t>
            </a:r>
            <a:r>
              <a:rPr lang="en-US" dirty="0" err="1">
                <a:latin typeface="Asap" panose="020B0604020202020204" charset="0"/>
              </a:rPr>
              <a:t>sebanyak</a:t>
            </a:r>
            <a:r>
              <a:rPr lang="en-US" dirty="0">
                <a:latin typeface="Asap" panose="020B0604020202020204" charset="0"/>
              </a:rPr>
              <a:t> 700 data. Hasil </a:t>
            </a:r>
            <a:r>
              <a:rPr lang="en-US" dirty="0" err="1">
                <a:latin typeface="Asap" panose="020B0604020202020204" charset="0"/>
              </a:rPr>
              <a:t>pengujian</a:t>
            </a:r>
            <a:r>
              <a:rPr lang="en-US" dirty="0">
                <a:latin typeface="Asap" panose="020B0604020202020204" charset="0"/>
              </a:rPr>
              <a:t> sistem </a:t>
            </a:r>
            <a:r>
              <a:rPr lang="en-US" dirty="0" err="1">
                <a:latin typeface="Asap" panose="020B0604020202020204" charset="0"/>
              </a:rPr>
              <a:t>pendeteksian</a:t>
            </a:r>
            <a:r>
              <a:rPr lang="en-US" dirty="0">
                <a:latin typeface="Asap" panose="020B0604020202020204" charset="0"/>
              </a:rPr>
              <a:t> plat </a:t>
            </a:r>
            <a:r>
              <a:rPr lang="en-US" dirty="0" err="1">
                <a:latin typeface="Asap" panose="020B0604020202020204" charset="0"/>
              </a:rPr>
              <a:t>nomor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otomatis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mencapai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akurasi</a:t>
            </a:r>
            <a:r>
              <a:rPr lang="en-US" dirty="0">
                <a:latin typeface="Asap" panose="020B0604020202020204" charset="0"/>
              </a:rPr>
              <a:t> 100% </a:t>
            </a:r>
            <a:r>
              <a:rPr lang="en-US" dirty="0" err="1">
                <a:latin typeface="Asap" panose="020B0604020202020204" charset="0"/>
              </a:rPr>
              <a:t>dengan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pencahayaan</a:t>
            </a:r>
            <a:r>
              <a:rPr lang="en-US" dirty="0">
                <a:latin typeface="Asap" panose="020B0604020202020204" charset="0"/>
              </a:rPr>
              <a:t> yang </a:t>
            </a:r>
            <a:r>
              <a:rPr lang="en-US" dirty="0" err="1">
                <a:latin typeface="Asap" panose="020B0604020202020204" charset="0"/>
              </a:rPr>
              <a:t>cukup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serta</a:t>
            </a:r>
            <a:r>
              <a:rPr lang="en-US" dirty="0">
                <a:latin typeface="Asap" panose="020B0604020202020204" charset="0"/>
              </a:rPr>
              <a:t> threshold </a:t>
            </a:r>
            <a:r>
              <a:rPr lang="en-US" dirty="0" err="1">
                <a:latin typeface="Asap" panose="020B0604020202020204" charset="0"/>
              </a:rPr>
              <a:t>sebanyak</a:t>
            </a:r>
            <a:r>
              <a:rPr lang="en-US" dirty="0">
                <a:latin typeface="Asap" panose="020B0604020202020204" charset="0"/>
              </a:rPr>
              <a:t> 0.5 dan untuk hasil OCR </a:t>
            </a:r>
            <a:r>
              <a:rPr lang="en-US" dirty="0" err="1">
                <a:latin typeface="Asap" panose="020B0604020202020204" charset="0"/>
              </a:rPr>
              <a:t>menggunakan</a:t>
            </a:r>
            <a:r>
              <a:rPr lang="en-US" dirty="0">
                <a:latin typeface="Asap" panose="020B0604020202020204" charset="0"/>
              </a:rPr>
              <a:t> library tesseract di </a:t>
            </a:r>
            <a:r>
              <a:rPr lang="en-US" dirty="0" err="1">
                <a:latin typeface="Asap" panose="020B0604020202020204" charset="0"/>
              </a:rPr>
              <a:t>dapatkan</a:t>
            </a:r>
            <a:r>
              <a:rPr lang="en-US" dirty="0">
                <a:latin typeface="Asap" panose="020B0604020202020204" charset="0"/>
              </a:rPr>
              <a:t> hasil </a:t>
            </a:r>
            <a:r>
              <a:rPr lang="en-US" dirty="0" err="1">
                <a:latin typeface="Asap" panose="020B0604020202020204" charset="0"/>
              </a:rPr>
              <a:t>deteksi</a:t>
            </a:r>
            <a:r>
              <a:rPr lang="en-US" dirty="0">
                <a:latin typeface="Asap" panose="020B0604020202020204" charset="0"/>
              </a:rPr>
              <a:t> 92,32% dimana sistem </a:t>
            </a:r>
            <a:r>
              <a:rPr lang="en-US" dirty="0" err="1">
                <a:latin typeface="Asap" panose="020B0604020202020204" charset="0"/>
              </a:rPr>
              <a:t>berhasil</a:t>
            </a:r>
            <a:r>
              <a:rPr lang="en-US" dirty="0">
                <a:latin typeface="Asap" panose="020B0604020202020204" charset="0"/>
              </a:rPr>
              <a:t> untuk </a:t>
            </a:r>
            <a:r>
              <a:rPr lang="en-US" dirty="0" err="1">
                <a:latin typeface="Asap" panose="020B0604020202020204" charset="0"/>
              </a:rPr>
              <a:t>mengenali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seluruh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karakter</a:t>
            </a:r>
            <a:r>
              <a:rPr lang="en-US" dirty="0">
                <a:latin typeface="Asap" panose="020B0604020202020204" charset="0"/>
              </a:rPr>
              <a:t> pada plat </a:t>
            </a:r>
            <a:r>
              <a:rPr lang="en-US" dirty="0" err="1">
                <a:latin typeface="Asap" panose="020B0604020202020204" charset="0"/>
              </a:rPr>
              <a:t>mobil</a:t>
            </a:r>
            <a:r>
              <a:rPr lang="en-US" dirty="0">
                <a:latin typeface="Asap" panose="020B0604020202020204" charset="0"/>
              </a:rPr>
              <a:t> dan motor yang </a:t>
            </a:r>
            <a:r>
              <a:rPr lang="en-US" dirty="0" err="1">
                <a:latin typeface="Asap" panose="020B0604020202020204" charset="0"/>
              </a:rPr>
              <a:t>berupa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karakter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alfanumerik</a:t>
            </a:r>
            <a:r>
              <a:rPr lang="en-US" dirty="0">
                <a:latin typeface="Asap" panose="020B0604020202020204" charset="0"/>
              </a:rPr>
              <a:t> </a:t>
            </a:r>
            <a:r>
              <a:rPr lang="en-US" dirty="0" err="1">
                <a:latin typeface="Asap" panose="020B0604020202020204" charset="0"/>
              </a:rPr>
              <a:t>sebanyak</a:t>
            </a:r>
            <a:r>
              <a:rPr lang="en-US" dirty="0">
                <a:latin typeface="Asap" panose="020B0604020202020204" charset="0"/>
              </a:rPr>
              <a:t> 7-8 </a:t>
            </a:r>
            <a:r>
              <a:rPr lang="en-US" dirty="0" err="1">
                <a:latin typeface="Asap" panose="020B0604020202020204" charset="0"/>
              </a:rPr>
              <a:t>karakter</a:t>
            </a:r>
            <a:r>
              <a:rPr lang="en-US" dirty="0">
                <a:latin typeface="Asap" panose="020B060402020202020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94830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/>
          <p:nvPr/>
        </p:nvSpPr>
        <p:spPr>
          <a:xfrm>
            <a:off x="7809475" y="3053400"/>
            <a:ext cx="4143900" cy="4143900"/>
          </a:xfrm>
          <a:prstGeom prst="donut">
            <a:avLst>
              <a:gd name="adj" fmla="val 1043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2"/>
          <p:cNvSpPr txBox="1">
            <a:spLocks noGrp="1"/>
          </p:cNvSpPr>
          <p:nvPr>
            <p:ph type="title"/>
          </p:nvPr>
        </p:nvSpPr>
        <p:spPr>
          <a:xfrm>
            <a:off x="4186974" y="1879175"/>
            <a:ext cx="4404575" cy="22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TAHAPAN IMPLEMENTASI</a:t>
            </a:r>
            <a:endParaRPr sz="4000" dirty="0"/>
          </a:p>
        </p:txBody>
      </p:sp>
      <p:sp>
        <p:nvSpPr>
          <p:cNvPr id="248" name="Google Shape;248;p32"/>
          <p:cNvSpPr txBox="1">
            <a:spLocks noGrp="1"/>
          </p:cNvSpPr>
          <p:nvPr>
            <p:ph type="title" idx="2"/>
          </p:nvPr>
        </p:nvSpPr>
        <p:spPr>
          <a:xfrm>
            <a:off x="4186975" y="1005625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249" name="Google Shape;249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6490" r="18229"/>
          <a:stretch/>
        </p:blipFill>
        <p:spPr>
          <a:xfrm>
            <a:off x="713225" y="539500"/>
            <a:ext cx="2760600" cy="4064502"/>
          </a:xfrm>
          <a:prstGeom prst="rect">
            <a:avLst/>
          </a:prstGeom>
        </p:spPr>
      </p:pic>
      <p:sp>
        <p:nvSpPr>
          <p:cNvPr id="250" name="Google Shape;250;p32"/>
          <p:cNvSpPr/>
          <p:nvPr/>
        </p:nvSpPr>
        <p:spPr>
          <a:xfrm>
            <a:off x="0" y="2754850"/>
            <a:ext cx="2804700" cy="2804700"/>
          </a:xfrm>
          <a:prstGeom prst="pie">
            <a:avLst>
              <a:gd name="adj1" fmla="val 0"/>
              <a:gd name="adj2" fmla="val 534732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3300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TAHAPAN IMPLEMENTASI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FE7A7A-DD25-4E34-B8BF-F88C15468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866" y="1654175"/>
            <a:ext cx="8032268" cy="183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14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rganizational Development Intervention Project Proposal by Slidesgo">
  <a:themeElements>
    <a:clrScheme name="Simple Light">
      <a:dk1>
        <a:srgbClr val="211F29"/>
      </a:dk1>
      <a:lt1>
        <a:srgbClr val="F6F1EB"/>
      </a:lt1>
      <a:dk2>
        <a:srgbClr val="FFFFFF"/>
      </a:dk2>
      <a:lt2>
        <a:srgbClr val="4559E2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1F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328</Words>
  <Application>Microsoft Office PowerPoint</Application>
  <PresentationFormat>On-screen Show (16:9)</PresentationFormat>
  <Paragraphs>58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Montserrat Black</vt:lpstr>
      <vt:lpstr>Arial</vt:lpstr>
      <vt:lpstr>Asap</vt:lpstr>
      <vt:lpstr>Anaheim</vt:lpstr>
      <vt:lpstr>Bebas Neue</vt:lpstr>
      <vt:lpstr>sohne</vt:lpstr>
      <vt:lpstr>PT Sans</vt:lpstr>
      <vt:lpstr>Organizational Development Intervention Project Proposal by Slidesgo</vt:lpstr>
      <vt:lpstr>IMPLEMENTASI YOLO &amp; OCR UNTUK SISTEM DETEKSI PLAT NOMOR</vt:lpstr>
      <vt:lpstr>TABLE OF CONTENTS</vt:lpstr>
      <vt:lpstr>OVERVIEW PROJECT</vt:lpstr>
      <vt:lpstr>WHY  YOLO &amp; OCR</vt:lpstr>
      <vt:lpstr>YOLO</vt:lpstr>
      <vt:lpstr>OCR</vt:lpstr>
      <vt:lpstr>PowerPoint Presentation</vt:lpstr>
      <vt:lpstr>TAHAPAN IMPLEMENTASI</vt:lpstr>
      <vt:lpstr>TAHAPAN IMPLEMENTASI</vt:lpstr>
      <vt:lpstr>DATA</vt:lpstr>
      <vt:lpstr>531</vt:lpstr>
      <vt:lpstr>HASIL</vt:lpstr>
      <vt:lpstr>HASIL DETEKSI OBJEK</vt:lpstr>
      <vt:lpstr>HASIL DETEKSI KARAKTER</vt:lpstr>
      <vt:lpstr>TAHAP SELANJUTNYA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IMPLEMENTASI YOLO &amp; EASY OCR UNTUK SISTEM DETEKSI PLAT NOMOR</dc:title>
  <dc:creator>Arieska Restu</dc:creator>
  <cp:lastModifiedBy>Arieska Restu</cp:lastModifiedBy>
  <cp:revision>17</cp:revision>
  <dcterms:modified xsi:type="dcterms:W3CDTF">2023-12-11T20:53:57Z</dcterms:modified>
</cp:coreProperties>
</file>